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648" r:id="rId2"/>
    <p:sldId id="707" r:id="rId3"/>
    <p:sldId id="698" r:id="rId4"/>
    <p:sldId id="705" r:id="rId5"/>
    <p:sldId id="703" r:id="rId6"/>
    <p:sldId id="692" r:id="rId7"/>
    <p:sldId id="706" r:id="rId8"/>
    <p:sldId id="673" r:id="rId9"/>
    <p:sldId id="675" r:id="rId10"/>
    <p:sldId id="697" r:id="rId11"/>
    <p:sldId id="696" r:id="rId12"/>
    <p:sldId id="686" r:id="rId13"/>
    <p:sldId id="678" r:id="rId14"/>
  </p:sldIdLst>
  <p:sldSz cx="9144000" cy="6858000" type="screen4x3"/>
  <p:notesSz cx="6815138" cy="99425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99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99" autoAdjust="0"/>
    <p:restoredTop sz="92185" autoAdjust="0"/>
  </p:normalViewPr>
  <p:slideViewPr>
    <p:cSldViewPr>
      <p:cViewPr varScale="1">
        <p:scale>
          <a:sx n="104" d="100"/>
          <a:sy n="104" d="100"/>
        </p:scale>
        <p:origin x="-90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7</a:t>
                    </a:r>
                  </a:p>
                </c:rich>
              </c:tx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axId val="80792192"/>
        <c:axId val="66195840"/>
      </c:barChart>
      <c:catAx>
        <c:axId val="80792192"/>
        <c:scaling>
          <c:orientation val="minMax"/>
        </c:scaling>
        <c:axPos val="b"/>
        <c:numFmt formatCode="General" sourceLinked="1"/>
        <c:tickLblPos val="nextTo"/>
        <c:crossAx val="66195840"/>
        <c:crosses val="autoZero"/>
        <c:auto val="1"/>
        <c:lblAlgn val="ctr"/>
        <c:lblOffset val="100"/>
      </c:catAx>
      <c:valAx>
        <c:axId val="66195840"/>
        <c:scaling>
          <c:orientation val="minMax"/>
        </c:scaling>
        <c:axPos val="l"/>
        <c:majorGridlines/>
        <c:numFmt formatCode="General" sourceLinked="1"/>
        <c:tickLblPos val="nextTo"/>
        <c:crossAx val="80792192"/>
        <c:crosses val="autoZero"/>
        <c:crossBetween val="between"/>
        <c:majorUnit val="1"/>
      </c:valAx>
    </c:plotArea>
    <c:legend>
      <c:legendPos val="r"/>
      <c:layout/>
      <c:txPr>
        <a:bodyPr/>
        <a:lstStyle/>
        <a:p>
          <a:pPr>
            <a:defRPr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703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742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502</c:v>
                </c:pt>
              </c:numCache>
            </c:numRef>
          </c:val>
        </c:ser>
        <c:axId val="66246528"/>
        <c:axId val="66248064"/>
      </c:barChart>
      <c:catAx>
        <c:axId val="66246528"/>
        <c:scaling>
          <c:orientation val="minMax"/>
        </c:scaling>
        <c:axPos val="b"/>
        <c:numFmt formatCode="General" sourceLinked="1"/>
        <c:tickLblPos val="nextTo"/>
        <c:crossAx val="66248064"/>
        <c:crosses val="autoZero"/>
        <c:auto val="1"/>
        <c:lblAlgn val="ctr"/>
        <c:lblOffset val="100"/>
      </c:catAx>
      <c:valAx>
        <c:axId val="66248064"/>
        <c:scaling>
          <c:orientation val="minMax"/>
        </c:scaling>
        <c:axPos val="l"/>
        <c:majorGridlines/>
        <c:numFmt formatCode="General" sourceLinked="1"/>
        <c:tickLblPos val="nextTo"/>
        <c:crossAx val="66246528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10</a:t>
                    </a:r>
                  </a:p>
                </c:rich>
              </c:tx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axId val="81182720"/>
        <c:axId val="81184256"/>
      </c:barChart>
      <c:catAx>
        <c:axId val="81182720"/>
        <c:scaling>
          <c:orientation val="minMax"/>
        </c:scaling>
        <c:axPos val="b"/>
        <c:numFmt formatCode="General" sourceLinked="1"/>
        <c:tickLblPos val="nextTo"/>
        <c:crossAx val="81184256"/>
        <c:crosses val="autoZero"/>
        <c:auto val="1"/>
        <c:lblAlgn val="ctr"/>
        <c:lblOffset val="100"/>
      </c:catAx>
      <c:valAx>
        <c:axId val="81184256"/>
        <c:scaling>
          <c:orientation val="minMax"/>
        </c:scaling>
        <c:axPos val="l"/>
        <c:majorGridlines/>
        <c:numFmt formatCode="General" sourceLinked="1"/>
        <c:tickLblPos val="nextTo"/>
        <c:crossAx val="81182720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31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74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51</c:v>
                </c:pt>
              </c:numCache>
            </c:numRef>
          </c:val>
        </c:ser>
        <c:axId val="81910400"/>
        <c:axId val="82051456"/>
      </c:barChart>
      <c:catAx>
        <c:axId val="81910400"/>
        <c:scaling>
          <c:orientation val="minMax"/>
        </c:scaling>
        <c:axPos val="b"/>
        <c:numFmt formatCode="General" sourceLinked="1"/>
        <c:tickLblPos val="nextTo"/>
        <c:crossAx val="82051456"/>
        <c:crosses val="autoZero"/>
        <c:auto val="1"/>
        <c:lblAlgn val="ctr"/>
        <c:lblOffset val="100"/>
      </c:catAx>
      <c:valAx>
        <c:axId val="82051456"/>
        <c:scaling>
          <c:orientation val="minMax"/>
        </c:scaling>
        <c:axPos val="l"/>
        <c:majorGridlines/>
        <c:numFmt formatCode="General" sourceLinked="1"/>
        <c:tickLblPos val="nextTo"/>
        <c:crossAx val="81910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FFC000"/>
            </a:solidFill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b="1" dirty="0"/>
                      <a:t>10</a:t>
                    </a:r>
                  </a:p>
                </c:rich>
              </c:tx>
              <c:showVal val="1"/>
            </c:dLbl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92D050"/>
            </a:solidFill>
          </c:spPr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axId val="82129664"/>
        <c:axId val="82131200"/>
      </c:barChart>
      <c:catAx>
        <c:axId val="82129664"/>
        <c:scaling>
          <c:orientation val="minMax"/>
        </c:scaling>
        <c:axPos val="b"/>
        <c:numFmt formatCode="General" sourceLinked="1"/>
        <c:tickLblPos val="nextTo"/>
        <c:crossAx val="82131200"/>
        <c:crosses val="autoZero"/>
        <c:auto val="1"/>
        <c:lblAlgn val="ctr"/>
        <c:lblOffset val="100"/>
      </c:catAx>
      <c:valAx>
        <c:axId val="82131200"/>
        <c:scaling>
          <c:orientation val="minMax"/>
        </c:scaling>
        <c:axPos val="l"/>
        <c:majorGridlines/>
        <c:numFmt formatCode="General" sourceLinked="1"/>
        <c:tickLblPos val="nextTo"/>
        <c:crossAx val="8212966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>
              <a:solidFill>
                <a:schemeClr val="accent1">
                  <a:lumMod val="50000"/>
                </a:schemeClr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8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2017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2018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</c:ser>
        <c:axId val="82181504"/>
        <c:axId val="82523264"/>
      </c:barChart>
      <c:catAx>
        <c:axId val="82181504"/>
        <c:scaling>
          <c:orientation val="minMax"/>
        </c:scaling>
        <c:axPos val="b"/>
        <c:numFmt formatCode="General" sourceLinked="1"/>
        <c:tickLblPos val="nextTo"/>
        <c:crossAx val="82523264"/>
        <c:crosses val="autoZero"/>
        <c:auto val="1"/>
        <c:lblAlgn val="ctr"/>
        <c:lblOffset val="100"/>
      </c:catAx>
      <c:valAx>
        <c:axId val="82523264"/>
        <c:scaling>
          <c:orientation val="minMax"/>
        </c:scaling>
        <c:axPos val="l"/>
        <c:majorGridlines/>
        <c:numFmt formatCode="General" sourceLinked="1"/>
        <c:tickLblPos val="nextTo"/>
        <c:crossAx val="8218150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1.4090242462914512E-2"/>
          <c:y val="1.7302427943918255E-2"/>
          <c:w val="0.95218092651302499"/>
          <c:h val="0.9826974762408311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0.28144928293738836"/>
                  <c:y val="-0.18045664126181499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54</a:t>
                    </a:r>
                    <a:r>
                      <a:rPr lang="ru-RU" dirty="0" smtClean="0"/>
                      <a:t> чел.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1.1444885217714234E-5"/>
                  <c:y val="-6.2757485242717348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15</a:t>
                    </a:r>
                    <a:r>
                      <a:rPr lang="ru-RU" smtClean="0"/>
                      <a:t> чел.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>
                <c:manualLayout>
                  <c:x val="4.9417572494786816E-2"/>
                  <c:y val="1.272458958494402E-2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 чел.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r>
                      <a:rPr lang="ru-RU" smtClean="0"/>
                      <a:t> чел.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одна "2"</c:v>
                </c:pt>
                <c:pt idx="1">
                  <c:v>две "2"</c:v>
                </c:pt>
                <c:pt idx="2">
                  <c:v>три "2"</c:v>
                </c:pt>
                <c:pt idx="3">
                  <c:v>четыре "2"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</c:v>
                </c:pt>
                <c:pt idx="1">
                  <c:v>15</c:v>
                </c:pt>
                <c:pt idx="2">
                  <c:v>6</c:v>
                </c:pt>
                <c:pt idx="3">
                  <c:v>3</c:v>
                </c:pt>
              </c:numCache>
            </c:numRef>
          </c:val>
        </c:ser>
      </c:pie3DChart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68B23B-8D92-4B89-A946-6AD0E9361C50}" type="doc">
      <dgm:prSet loTypeId="urn:microsoft.com/office/officeart/2005/8/layout/arrow2" loCatId="process" qsTypeId="urn:microsoft.com/office/officeart/2005/8/quickstyle/simple5" qsCatId="simple" csTypeId="urn:microsoft.com/office/officeart/2005/8/colors/accent2_4" csCatId="accent2" phldr="1"/>
      <dgm:spPr/>
    </dgm:pt>
    <dgm:pt modelId="{5B063282-972A-40D8-BFBF-32CD3BC542B8}">
      <dgm:prSet phldrT="[Текст]" custT="1"/>
      <dgm:spPr/>
      <dgm:t>
        <a:bodyPr/>
        <a:lstStyle/>
        <a:p>
          <a:r>
            <a:rPr lang="ru-RU" sz="1800" b="1" dirty="0" smtClean="0">
              <a:latin typeface="Candara" pitchFamily="34" charset="0"/>
            </a:rPr>
            <a:t>Коррекционно-развивающие мероприятия</a:t>
          </a:r>
        </a:p>
      </dgm:t>
    </dgm:pt>
    <dgm:pt modelId="{4FFD1CEF-FCA8-4E9F-BB09-741E4E3C63A4}" type="parTrans" cxnId="{502F14B3-F745-41AF-9D80-B1A518884578}">
      <dgm:prSet/>
      <dgm:spPr/>
      <dgm:t>
        <a:bodyPr/>
        <a:lstStyle/>
        <a:p>
          <a:endParaRPr lang="ru-RU"/>
        </a:p>
      </dgm:t>
    </dgm:pt>
    <dgm:pt modelId="{A5B5CE0A-9C97-4186-AB33-C32B3A117C22}" type="sibTrans" cxnId="{502F14B3-F745-41AF-9D80-B1A518884578}">
      <dgm:prSet/>
      <dgm:spPr/>
      <dgm:t>
        <a:bodyPr/>
        <a:lstStyle/>
        <a:p>
          <a:endParaRPr lang="ru-RU"/>
        </a:p>
      </dgm:t>
    </dgm:pt>
    <dgm:pt modelId="{BCF60EC4-C98B-47A0-B91E-2D923F0BCE1B}">
      <dgm:prSet phldrT="[Текст]" custT="1"/>
      <dgm:spPr/>
      <dgm:t>
        <a:bodyPr/>
        <a:lstStyle/>
        <a:p>
          <a:r>
            <a:rPr lang="ru-RU" sz="1800" b="1" dirty="0" smtClean="0">
              <a:latin typeface="Candara" pitchFamily="34" charset="0"/>
            </a:rPr>
            <a:t>Итоговый контроль</a:t>
          </a:r>
        </a:p>
      </dgm:t>
    </dgm:pt>
    <dgm:pt modelId="{A3249459-3F59-4C7F-B1C4-70338B59E49D}" type="parTrans" cxnId="{B84553D8-936E-413F-A288-089C6AE3B0CF}">
      <dgm:prSet/>
      <dgm:spPr/>
      <dgm:t>
        <a:bodyPr/>
        <a:lstStyle/>
        <a:p>
          <a:endParaRPr lang="ru-RU"/>
        </a:p>
      </dgm:t>
    </dgm:pt>
    <dgm:pt modelId="{D8D17E08-5654-4B39-BFDE-0E8E43A9F31E}" type="sibTrans" cxnId="{B84553D8-936E-413F-A288-089C6AE3B0CF}">
      <dgm:prSet/>
      <dgm:spPr/>
      <dgm:t>
        <a:bodyPr/>
        <a:lstStyle/>
        <a:p>
          <a:endParaRPr lang="ru-RU"/>
        </a:p>
      </dgm:t>
    </dgm:pt>
    <dgm:pt modelId="{679800EF-5CF2-41A3-A100-627EBA44237F}">
      <dgm:prSet phldrT="[Текст]" custT="1"/>
      <dgm:spPr/>
      <dgm:t>
        <a:bodyPr/>
        <a:lstStyle/>
        <a:p>
          <a:r>
            <a:rPr lang="ru-RU" sz="1800" b="1" dirty="0" smtClean="0">
              <a:latin typeface="Candara" pitchFamily="34" charset="0"/>
            </a:rPr>
            <a:t>Диагностика</a:t>
          </a:r>
          <a:endParaRPr lang="ru-RU" sz="1800" b="1" dirty="0">
            <a:latin typeface="Candara" pitchFamily="34" charset="0"/>
          </a:endParaRPr>
        </a:p>
      </dgm:t>
    </dgm:pt>
    <dgm:pt modelId="{8A8EED6C-BC99-467D-8731-A5BD4E29A85D}" type="sibTrans" cxnId="{E6C5227E-C4F8-482E-ABCB-4CB40926DAC2}">
      <dgm:prSet/>
      <dgm:spPr/>
      <dgm:t>
        <a:bodyPr/>
        <a:lstStyle/>
        <a:p>
          <a:endParaRPr lang="ru-RU"/>
        </a:p>
      </dgm:t>
    </dgm:pt>
    <dgm:pt modelId="{1A2E5A2C-03DF-4859-8B4F-597EDE638CC6}" type="parTrans" cxnId="{E6C5227E-C4F8-482E-ABCB-4CB40926DAC2}">
      <dgm:prSet/>
      <dgm:spPr/>
      <dgm:t>
        <a:bodyPr/>
        <a:lstStyle/>
        <a:p>
          <a:endParaRPr lang="ru-RU"/>
        </a:p>
      </dgm:t>
    </dgm:pt>
    <dgm:pt modelId="{0AF24DA6-0A56-487D-91D2-767F2900C830}" type="pres">
      <dgm:prSet presAssocID="{D468B23B-8D92-4B89-A946-6AD0E9361C50}" presName="arrowDiagram" presStyleCnt="0">
        <dgm:presLayoutVars>
          <dgm:chMax val="5"/>
          <dgm:dir/>
          <dgm:resizeHandles val="exact"/>
        </dgm:presLayoutVars>
      </dgm:prSet>
      <dgm:spPr/>
    </dgm:pt>
    <dgm:pt modelId="{05A794B6-33B3-446D-9434-1BB9C3A8777D}" type="pres">
      <dgm:prSet presAssocID="{D468B23B-8D92-4B89-A946-6AD0E9361C50}" presName="arrow" presStyleLbl="bgShp" presStyleIdx="0" presStyleCnt="1" custScaleX="106568"/>
      <dgm:spPr/>
    </dgm:pt>
    <dgm:pt modelId="{0C18C5CA-6F30-456D-A655-764DE2ED20F7}" type="pres">
      <dgm:prSet presAssocID="{D468B23B-8D92-4B89-A946-6AD0E9361C50}" presName="arrowDiagram3" presStyleCnt="0"/>
      <dgm:spPr/>
    </dgm:pt>
    <dgm:pt modelId="{F0B0C7E6-AB30-467B-8D19-78CA635BCE6A}" type="pres">
      <dgm:prSet presAssocID="{679800EF-5CF2-41A3-A100-627EBA44237F}" presName="bullet3a" presStyleLbl="node1" presStyleIdx="0" presStyleCnt="3"/>
      <dgm:spPr/>
    </dgm:pt>
    <dgm:pt modelId="{F81BC81A-79B5-4081-8F88-3509A6AF721A}" type="pres">
      <dgm:prSet presAssocID="{679800EF-5CF2-41A3-A100-627EBA44237F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6A5FDE-137F-4901-8212-22F535E3D5B3}" type="pres">
      <dgm:prSet presAssocID="{5B063282-972A-40D8-BFBF-32CD3BC542B8}" presName="bullet3b" presStyleLbl="node1" presStyleIdx="1" presStyleCnt="3"/>
      <dgm:spPr/>
    </dgm:pt>
    <dgm:pt modelId="{510CE7B4-66BE-4094-A467-C9630572F177}" type="pres">
      <dgm:prSet presAssocID="{5B063282-972A-40D8-BFBF-32CD3BC542B8}" presName="textBox3b" presStyleLbl="revTx" presStyleIdx="1" presStyleCnt="3" custScaleX="179041" custLinFactNeighborX="42321" custLinFactNeighborY="-3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1B773C-EB43-43CC-B4B5-6630C5D46180}" type="pres">
      <dgm:prSet presAssocID="{BCF60EC4-C98B-47A0-B91E-2D923F0BCE1B}" presName="bullet3c" presStyleLbl="node1" presStyleIdx="2" presStyleCnt="3"/>
      <dgm:spPr/>
    </dgm:pt>
    <dgm:pt modelId="{EB610AE6-95DA-46EA-961E-C11E33C53D48}" type="pres">
      <dgm:prSet presAssocID="{BCF60EC4-C98B-47A0-B91E-2D923F0BCE1B}" presName="textBox3c" presStyleLbl="revTx" presStyleIdx="2" presStyleCnt="3" custScaleX="166152" custScaleY="29258" custLinFactNeighborX="14784" custLinFactNeighborY="-27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6C5227E-C4F8-482E-ABCB-4CB40926DAC2}" srcId="{D468B23B-8D92-4B89-A946-6AD0E9361C50}" destId="{679800EF-5CF2-41A3-A100-627EBA44237F}" srcOrd="0" destOrd="0" parTransId="{1A2E5A2C-03DF-4859-8B4F-597EDE638CC6}" sibTransId="{8A8EED6C-BC99-467D-8731-A5BD4E29A85D}"/>
    <dgm:cxn modelId="{B84553D8-936E-413F-A288-089C6AE3B0CF}" srcId="{D468B23B-8D92-4B89-A946-6AD0E9361C50}" destId="{BCF60EC4-C98B-47A0-B91E-2D923F0BCE1B}" srcOrd="2" destOrd="0" parTransId="{A3249459-3F59-4C7F-B1C4-70338B59E49D}" sibTransId="{D8D17E08-5654-4B39-BFDE-0E8E43A9F31E}"/>
    <dgm:cxn modelId="{3F4F8F6E-3EA7-4157-82F3-EB7BE0214147}" type="presOf" srcId="{D468B23B-8D92-4B89-A946-6AD0E9361C50}" destId="{0AF24DA6-0A56-487D-91D2-767F2900C830}" srcOrd="0" destOrd="0" presId="urn:microsoft.com/office/officeart/2005/8/layout/arrow2"/>
    <dgm:cxn modelId="{FCDA288C-E875-4778-8948-549DE80F094C}" type="presOf" srcId="{5B063282-972A-40D8-BFBF-32CD3BC542B8}" destId="{510CE7B4-66BE-4094-A467-C9630572F177}" srcOrd="0" destOrd="0" presId="urn:microsoft.com/office/officeart/2005/8/layout/arrow2"/>
    <dgm:cxn modelId="{257DB835-7305-4512-94D1-94B35F0BDA08}" type="presOf" srcId="{BCF60EC4-C98B-47A0-B91E-2D923F0BCE1B}" destId="{EB610AE6-95DA-46EA-961E-C11E33C53D48}" srcOrd="0" destOrd="0" presId="urn:microsoft.com/office/officeart/2005/8/layout/arrow2"/>
    <dgm:cxn modelId="{502F14B3-F745-41AF-9D80-B1A518884578}" srcId="{D468B23B-8D92-4B89-A946-6AD0E9361C50}" destId="{5B063282-972A-40D8-BFBF-32CD3BC542B8}" srcOrd="1" destOrd="0" parTransId="{4FFD1CEF-FCA8-4E9F-BB09-741E4E3C63A4}" sibTransId="{A5B5CE0A-9C97-4186-AB33-C32B3A117C22}"/>
    <dgm:cxn modelId="{7312839A-B0DD-4D8A-AE28-7972C3789B8A}" type="presOf" srcId="{679800EF-5CF2-41A3-A100-627EBA44237F}" destId="{F81BC81A-79B5-4081-8F88-3509A6AF721A}" srcOrd="0" destOrd="0" presId="urn:microsoft.com/office/officeart/2005/8/layout/arrow2"/>
    <dgm:cxn modelId="{0FB248C0-670C-4E93-B8D6-6D1F41D783EA}" type="presParOf" srcId="{0AF24DA6-0A56-487D-91D2-767F2900C830}" destId="{05A794B6-33B3-446D-9434-1BB9C3A8777D}" srcOrd="0" destOrd="0" presId="urn:microsoft.com/office/officeart/2005/8/layout/arrow2"/>
    <dgm:cxn modelId="{115606A1-5A29-49B8-8410-68B322EE1B7F}" type="presParOf" srcId="{0AF24DA6-0A56-487D-91D2-767F2900C830}" destId="{0C18C5CA-6F30-456D-A655-764DE2ED20F7}" srcOrd="1" destOrd="0" presId="urn:microsoft.com/office/officeart/2005/8/layout/arrow2"/>
    <dgm:cxn modelId="{BC27155B-A34C-469A-B633-503F514642F3}" type="presParOf" srcId="{0C18C5CA-6F30-456D-A655-764DE2ED20F7}" destId="{F0B0C7E6-AB30-467B-8D19-78CA635BCE6A}" srcOrd="0" destOrd="0" presId="urn:microsoft.com/office/officeart/2005/8/layout/arrow2"/>
    <dgm:cxn modelId="{A2935F1C-0738-459F-8B23-A24F372C44B1}" type="presParOf" srcId="{0C18C5CA-6F30-456D-A655-764DE2ED20F7}" destId="{F81BC81A-79B5-4081-8F88-3509A6AF721A}" srcOrd="1" destOrd="0" presId="urn:microsoft.com/office/officeart/2005/8/layout/arrow2"/>
    <dgm:cxn modelId="{5D752AE6-134B-42C9-8E4A-80DB72E9F77E}" type="presParOf" srcId="{0C18C5CA-6F30-456D-A655-764DE2ED20F7}" destId="{096A5FDE-137F-4901-8212-22F535E3D5B3}" srcOrd="2" destOrd="0" presId="urn:microsoft.com/office/officeart/2005/8/layout/arrow2"/>
    <dgm:cxn modelId="{24AE91EB-F0EB-4BE0-B595-BF7BF0241EF0}" type="presParOf" srcId="{0C18C5CA-6F30-456D-A655-764DE2ED20F7}" destId="{510CE7B4-66BE-4094-A467-C9630572F177}" srcOrd="3" destOrd="0" presId="urn:microsoft.com/office/officeart/2005/8/layout/arrow2"/>
    <dgm:cxn modelId="{89DC1B1D-31EE-4ACE-8BA5-EA21773584F8}" type="presParOf" srcId="{0C18C5CA-6F30-456D-A655-764DE2ED20F7}" destId="{341B773C-EB43-43CC-B4B5-6630C5D46180}" srcOrd="4" destOrd="0" presId="urn:microsoft.com/office/officeart/2005/8/layout/arrow2"/>
    <dgm:cxn modelId="{96D32949-61BC-48C1-9DDE-AB7FF83B3539}" type="presParOf" srcId="{0C18C5CA-6F30-456D-A655-764DE2ED20F7}" destId="{EB610AE6-95DA-46EA-961E-C11E33C53D48}" srcOrd="5" destOrd="0" presId="urn:microsoft.com/office/officeart/2005/8/layout/arrow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4338" cy="496888"/>
          </a:xfrm>
          <a:prstGeom prst="rect">
            <a:avLst/>
          </a:prstGeom>
        </p:spPr>
        <p:txBody>
          <a:bodyPr vert="horz" lIns="91478" tIns="45739" rIns="91478" bIns="457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9213" y="0"/>
            <a:ext cx="2954337" cy="496888"/>
          </a:xfrm>
          <a:prstGeom prst="rect">
            <a:avLst/>
          </a:prstGeom>
        </p:spPr>
        <p:txBody>
          <a:bodyPr vert="horz" lIns="91478" tIns="45739" rIns="91478" bIns="457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C0B73D8-5B22-4560-AF46-F9080A920C32}" type="datetimeFigureOut">
              <a:rPr lang="ru-RU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4038"/>
            <a:ext cx="2954338" cy="496887"/>
          </a:xfrm>
          <a:prstGeom prst="rect">
            <a:avLst/>
          </a:prstGeom>
        </p:spPr>
        <p:txBody>
          <a:bodyPr vert="horz" lIns="91478" tIns="45739" rIns="91478" bIns="457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9213" y="9444038"/>
            <a:ext cx="2954337" cy="496887"/>
          </a:xfrm>
          <a:prstGeom prst="rect">
            <a:avLst/>
          </a:prstGeom>
        </p:spPr>
        <p:txBody>
          <a:bodyPr vert="horz" lIns="91478" tIns="45739" rIns="91478" bIns="457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1EB3302-DF77-49F6-A621-538F1D116F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4338" cy="496888"/>
          </a:xfrm>
          <a:prstGeom prst="rect">
            <a:avLst/>
          </a:prstGeom>
        </p:spPr>
        <p:txBody>
          <a:bodyPr vert="horz" lIns="91478" tIns="45739" rIns="91478" bIns="4573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9213" y="0"/>
            <a:ext cx="2954337" cy="496888"/>
          </a:xfrm>
          <a:prstGeom prst="rect">
            <a:avLst/>
          </a:prstGeom>
        </p:spPr>
        <p:txBody>
          <a:bodyPr vert="horz" lIns="91478" tIns="45739" rIns="91478" bIns="4573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41276FB-DB3B-4EFE-B2CE-5FACF142E412}" type="datetimeFigureOut">
              <a:rPr lang="ru-RU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73638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8" tIns="45739" rIns="91478" bIns="45739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53062" cy="4473575"/>
          </a:xfrm>
          <a:prstGeom prst="rect">
            <a:avLst/>
          </a:prstGeom>
        </p:spPr>
        <p:txBody>
          <a:bodyPr vert="horz" lIns="91478" tIns="45739" rIns="91478" bIns="45739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54338" cy="496887"/>
          </a:xfrm>
          <a:prstGeom prst="rect">
            <a:avLst/>
          </a:prstGeom>
        </p:spPr>
        <p:txBody>
          <a:bodyPr vert="horz" lIns="91478" tIns="45739" rIns="91478" bIns="4573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9213" y="9444038"/>
            <a:ext cx="2954337" cy="496887"/>
          </a:xfrm>
          <a:prstGeom prst="rect">
            <a:avLst/>
          </a:prstGeom>
        </p:spPr>
        <p:txBody>
          <a:bodyPr vert="horz" lIns="91478" tIns="45739" rIns="91478" bIns="4573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2DBFF6D-C23B-4445-98A3-69F995671C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Титульный слайд</a:t>
            </a:r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4EABC2-EE79-4192-8815-41B3A759C32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403544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3538955"/>
            <a:ext cx="8458200" cy="1222375"/>
          </a:xfrm>
          <a:effectLst/>
        </p:spPr>
        <p:txBody>
          <a:bodyPr anchor="t"/>
          <a:lstStyle>
            <a:lvl1pPr>
              <a:defRPr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571744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27A0C-403F-4F50-90D7-5D797D981D47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CB7D5-4CFB-4979-9F5E-BBCD79ABE3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740A1-CD97-44A6-B678-5439B11E7E8E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9F75C-156B-43B9-8483-A4EE32E085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F328-7743-43F2-8238-5CE325267507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13D968-33E8-4645-B70E-F882EC2F80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CC023-4DE9-4564-8C35-CA926B999B15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4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85A42D1-D6D9-48DE-942A-BB2640005D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669A61-ABB0-4BAA-958A-BE44FBBDB526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DE647-3259-4015-BA66-62B8B07145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E4ECA-1E92-4723-AD48-82F62617BF13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712AF0-16AF-4331-9FED-979E1DEBE34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55752-C69E-4428-A081-00907E6C428D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56B25-88E1-4DCF-9B01-B4DA33D686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F29BF-A0F6-404E-8F08-B88DADFFFA64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268EA8"/>
                </a:solidFill>
              </a:defRPr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9F73455A-D8B1-44F6-A25B-E1C9A08F0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6A6E2-0A88-4ABF-B570-2300352229BD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920BC-1286-495C-A98B-3BCD615194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B8AA6-F0C6-4AD4-A3B8-90DB377D3EF5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53005-D652-42D5-B643-6C4BDA5241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40B58-A638-4AF2-BFFD-98A6C9152D3D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59BF3-90EA-46A3-B100-9BFD541470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6D907F-13E6-441A-9433-8BC10E0004EB}" type="datetime1">
              <a:rPr lang="ru-RU" smtClean="0"/>
              <a:pPr>
                <a:defRPr/>
              </a:pPr>
              <a:t>06.11.2019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468313" y="6477000"/>
            <a:ext cx="8523287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BFC471-A29C-4602-BE03-11A062932C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8001056" cy="392909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/>
              <a:t>Презентация проекта</a:t>
            </a:r>
            <a:br>
              <a:rPr lang="ru-RU" dirty="0" smtClean="0"/>
            </a:br>
            <a:r>
              <a:rPr lang="ru-RU" dirty="0" smtClean="0"/>
              <a:t>«Создание системы сопровождения учащихся общеобразовательных организаций Ракитянского района, испытывающих трудности в освоении основной общеобразовательной программы» («К успеху вместе»)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643042" y="428604"/>
            <a:ext cx="7072362" cy="1162062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dirty="0" smtClean="0"/>
              <a:t>Администрация муниципального района «Ракитянский район»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ru-RU" sz="2000" dirty="0" smtClean="0"/>
              <a:t>Управление образования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sz="2000" dirty="0"/>
          </a:p>
        </p:txBody>
      </p:sp>
      <p:sp>
        <p:nvSpPr>
          <p:cNvPr id="13316" name="TextBox 8"/>
          <p:cNvSpPr txBox="1">
            <a:spLocks noChangeArrowheads="1"/>
          </p:cNvSpPr>
          <p:nvPr/>
        </p:nvSpPr>
        <p:spPr bwMode="auto">
          <a:xfrm>
            <a:off x="357158" y="5572140"/>
            <a:ext cx="57277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 smtClean="0">
                <a:solidFill>
                  <a:srgbClr val="595959"/>
                </a:solidFill>
                <a:latin typeface="Franklin Gothic Book" pitchFamily="34" charset="0"/>
              </a:rPr>
              <a:t>Заместитель начальника управления образования</a:t>
            </a:r>
          </a:p>
          <a:p>
            <a:r>
              <a:rPr lang="ru-RU" sz="1600" b="1" dirty="0" err="1" smtClean="0">
                <a:solidFill>
                  <a:srgbClr val="595959"/>
                </a:solidFill>
                <a:latin typeface="Franklin Gothic Book" pitchFamily="34" charset="0"/>
              </a:rPr>
              <a:t>Кутоманова</a:t>
            </a:r>
            <a:r>
              <a:rPr lang="ru-RU" sz="1600" b="1" dirty="0" smtClean="0">
                <a:solidFill>
                  <a:srgbClr val="595959"/>
                </a:solidFill>
                <a:latin typeface="Franklin Gothic Book" pitchFamily="34" charset="0"/>
              </a:rPr>
              <a:t> Ирина Николаевна</a:t>
            </a:r>
            <a:endParaRPr lang="ru-RU" sz="1600" b="1" dirty="0">
              <a:solidFill>
                <a:srgbClr val="595959"/>
              </a:solidFill>
              <a:latin typeface="Franklin Gothic Book" pitchFamily="34" charset="0"/>
            </a:endParaRPr>
          </a:p>
        </p:txBody>
      </p:sp>
      <p:sp>
        <p:nvSpPr>
          <p:cNvPr id="13317" name="TextBox 9"/>
          <p:cNvSpPr txBox="1">
            <a:spLocks noChangeArrowheads="1"/>
          </p:cNvSpPr>
          <p:nvPr/>
        </p:nvSpPr>
        <p:spPr bwMode="auto">
          <a:xfrm>
            <a:off x="347663" y="6357938"/>
            <a:ext cx="67865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dirty="0">
                <a:solidFill>
                  <a:srgbClr val="595959"/>
                </a:solidFill>
                <a:latin typeface="Franklin Gothic Book" pitchFamily="34" charset="0"/>
              </a:rPr>
              <a:t>п. Ракитное, </a:t>
            </a:r>
            <a:r>
              <a:rPr lang="ru-RU" sz="1200" dirty="0" smtClean="0">
                <a:solidFill>
                  <a:srgbClr val="595959"/>
                </a:solidFill>
                <a:latin typeface="Franklin Gothic Book" pitchFamily="34" charset="0"/>
              </a:rPr>
              <a:t>2019 </a:t>
            </a:r>
            <a:r>
              <a:rPr lang="ru-RU" sz="1200" dirty="0">
                <a:solidFill>
                  <a:srgbClr val="595959"/>
                </a:solidFill>
                <a:latin typeface="Franklin Gothic Book" pitchFamily="34" charset="0"/>
              </a:rPr>
              <a:t>год</a:t>
            </a:r>
          </a:p>
        </p:txBody>
      </p:sp>
      <p:pic>
        <p:nvPicPr>
          <p:cNvPr id="13318" name="Picture 2" descr="C:\Documents and Settings\Admin\Рабочий стол\rakitnoe_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188" y="549275"/>
            <a:ext cx="1003300" cy="120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496300" cy="10795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3000" dirty="0"/>
              <a:t>Участие </a:t>
            </a:r>
            <a:r>
              <a:rPr lang="ru-RU" sz="3000" dirty="0" smtClean="0"/>
              <a:t>органов власти области</a:t>
            </a:r>
            <a:br>
              <a:rPr lang="ru-RU" sz="3000" dirty="0" smtClean="0"/>
            </a:br>
            <a:r>
              <a:rPr lang="ru-RU" sz="3000" dirty="0" smtClean="0"/>
              <a:t>в реализации проекта</a:t>
            </a:r>
            <a:endParaRPr lang="ru-RU" sz="3000" dirty="0"/>
          </a:p>
        </p:txBody>
      </p:sp>
      <p:graphicFrame>
        <p:nvGraphicFramePr>
          <p:cNvPr id="19532" name="Group 76"/>
          <p:cNvGraphicFramePr>
            <a:graphicFrameLocks noGrp="1"/>
          </p:cNvGraphicFramePr>
          <p:nvPr/>
        </p:nvGraphicFramePr>
        <p:xfrm>
          <a:off x="179388" y="1268413"/>
          <a:ext cx="8813800" cy="5216028"/>
        </p:xfrm>
        <a:graphic>
          <a:graphicData uri="http://schemas.openxmlformats.org/drawingml/2006/table">
            <a:tbl>
              <a:tblPr/>
              <a:tblGrid>
                <a:gridCol w="1871662"/>
                <a:gridCol w="2376488"/>
                <a:gridCol w="1468437"/>
                <a:gridCol w="1549400"/>
                <a:gridCol w="1547813"/>
              </a:tblGrid>
              <a:tr h="14446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Бюджетное финансирование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5588"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Форма участия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Размер участия бюджета, тыс. руб.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23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Федеральный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Областной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Местный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Прямое бюджетное финансирование 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соответствующую программу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Дороги*</a:t>
                      </a:r>
                      <a:endParaRPr kumimoji="0" lang="ru-RU" sz="13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плановую протяженность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Субсидии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соответствующую программу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ИТОГО: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11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Участие в программах государственной поддержки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238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Потребность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Финансовые вложения, тыс. руб.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Электроэнергия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требуемую мощность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Газоснабжение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требуемый объем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Водоснабжение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Указать требуемый объем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Гарантии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Залоги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115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 формы участия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*</a:t>
                      </a: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:</a:t>
                      </a:r>
                      <a:endParaRPr kumimoji="0" lang="ru-RU" sz="13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4188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Земельный участок: </a:t>
                      </a: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у</a:t>
                      </a: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казать адрес расположения земельного участка, указать площадь земельного участка, указать расчетную стоимость (аренды) участка</a:t>
                      </a:r>
                    </a:p>
                  </a:txBody>
                  <a:tcPr marL="36000" marR="36000" marT="36006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529" name="Прямоугольник 8"/>
          <p:cNvSpPr>
            <a:spLocks noChangeArrowheads="1"/>
          </p:cNvSpPr>
          <p:nvPr/>
        </p:nvSpPr>
        <p:spPr bwMode="auto">
          <a:xfrm>
            <a:off x="192088" y="6542088"/>
            <a:ext cx="4803775" cy="29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300" baseline="30000">
                <a:latin typeface="Franklin Gothic Book" pitchFamily="34" charset="0"/>
                <a:cs typeface="Times New Roman" pitchFamily="18" charset="0"/>
              </a:rPr>
              <a:t>* </a:t>
            </a:r>
            <a:r>
              <a:rPr lang="ru-RU" sz="1300">
                <a:latin typeface="Franklin Gothic Book" pitchFamily="34" charset="0"/>
                <a:cs typeface="Times New Roman" pitchFamily="18" charset="0"/>
              </a:rPr>
              <a:t>необходимо </a:t>
            </a:r>
            <a:r>
              <a:rPr lang="ru-RU" sz="1300">
                <a:latin typeface="Franklin Gothic Book" pitchFamily="34" charset="0"/>
              </a:rPr>
              <a:t>указать основание выделение денежных средств</a:t>
            </a:r>
            <a:endParaRPr lang="ru-RU" sz="1300" baseline="30000">
              <a:latin typeface="Franklin Gothic Book" pitchFamily="34" charset="0"/>
              <a:cs typeface="Times New Roman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350"/>
            <a:ext cx="8588375" cy="11525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Показатели социальной, БЮДЖЕТНОЙ и экономической эффективности проекта</a:t>
            </a:r>
            <a:br>
              <a:rPr lang="ru-RU" sz="3000" dirty="0" smtClean="0"/>
            </a:br>
            <a:endParaRPr lang="ru-RU" sz="3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79388" y="1179513"/>
          <a:ext cx="8882062" cy="5406228"/>
        </p:xfrm>
        <a:graphic>
          <a:graphicData uri="http://schemas.openxmlformats.org/drawingml/2006/table">
            <a:tbl>
              <a:tblPr/>
              <a:tblGrid>
                <a:gridCol w="466725"/>
                <a:gridCol w="6373812"/>
                <a:gridCol w="1177925"/>
                <a:gridCol w="863600"/>
              </a:tblGrid>
              <a:tr h="2555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Социальная эффективность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Охват населения социальными благами за период реализации проекта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Тыс. чел. 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0,35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Новые рабочие места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Ед.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1.3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Средняя з/п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Тыс.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Месячный ФОТ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1.5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Годовой ФОТ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1.6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Иные показатели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Бюджетная эффективность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Участие бюджетных источников в проекте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Налоги в консолидированный бюджет области 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2.3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Налог с 1 работника в консолидированный бюджет области 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Целевая выработка на одного работника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2.5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Срок окупаемости бюджетных инвестиций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Лет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Calibri" pitchFamily="34" charset="0"/>
                          <a:cs typeface="Times New Roman" pitchFamily="18" charset="0"/>
                        </a:rPr>
                        <a:t>Снижение возможного ущерба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2.7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Экономия бюджетных средств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Экономическая эффективность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3.1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Годовой объем выручки*</a:t>
                      </a:r>
                      <a:endParaRPr kumimoji="0" lang="ru-RU" sz="13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3.2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Годовой объем прибыли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*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3.3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Рентабельность</a:t>
                      </a:r>
                      <a:r>
                        <a:rPr kumimoji="0" lang="ru-RU" sz="13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*</a:t>
                      </a: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%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3.4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Срок окупаемости проекта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Лет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3.5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Объем инвестиций в основной капитал в рамках проекта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3.6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Объем инвестиций, осваиваемых на территории области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Млн. руб.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33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3.7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Иные показатели</a:t>
                      </a: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36000" marR="36000" marT="18000" marB="18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603" name="Прямоугольник 6"/>
          <p:cNvSpPr>
            <a:spLocks noChangeArrowheads="1"/>
          </p:cNvSpPr>
          <p:nvPr/>
        </p:nvSpPr>
        <p:spPr bwMode="auto">
          <a:xfrm>
            <a:off x="179388" y="6626225"/>
            <a:ext cx="6121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aseline="30000"/>
              <a:t>14</a:t>
            </a:r>
            <a:r>
              <a:rPr lang="ru-RU" sz="1200">
                <a:latin typeface="Franklin Gothic Book" pitchFamily="34" charset="0"/>
              </a:rPr>
              <a:t> после выхода хозяйствующего субъекта на проектную мощность 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1"/>
            <a:ext cx="8399090" cy="648071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Команда проекта</a:t>
            </a:r>
            <a:endParaRPr lang="ru-RU" sz="3000" dirty="0"/>
          </a:p>
        </p:txBody>
      </p:sp>
      <p:graphicFrame>
        <p:nvGraphicFramePr>
          <p:cNvPr id="5" name="Group 135"/>
          <p:cNvGraphicFramePr>
            <a:graphicFrameLocks noGrp="1"/>
          </p:cNvGraphicFramePr>
          <p:nvPr/>
        </p:nvGraphicFramePr>
        <p:xfrm>
          <a:off x="395536" y="1000107"/>
          <a:ext cx="8496943" cy="4941765"/>
        </p:xfrm>
        <a:graphic>
          <a:graphicData uri="http://schemas.openxmlformats.org/drawingml/2006/table">
            <a:tbl>
              <a:tblPr/>
              <a:tblGrid>
                <a:gridCol w="421500"/>
                <a:gridCol w="2810026"/>
                <a:gridCol w="2528981"/>
                <a:gridCol w="2736436"/>
              </a:tblGrid>
              <a:tr h="4659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№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ФИО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Должность и основное место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Выполняемые в проекте работы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1.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Кутоманова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 Ирина Николаевна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Заместитель начальника управления образования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Руководитель проекта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2.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Матвеенко Инна Николаевна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Начальник отдела оценки качества образования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Администратор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9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3.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Писклова Светлана Ивановна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Методист отдела 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Оператор мониторинга проекта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4.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Иващенко Елена Владимировна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Методист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отдела оценки качества образования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Ответственный за психолого-педагогическую поддержку слабоуспевающих учащихся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5.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Грибова Раиса Николаевна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Заместитель директора МОУ «Пролетарская  средняя общеобразовательная школа №1»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Ответственный за формирование нормативной базы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5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6.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Медведева Наталья Анатольевна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Учитель МОУ «Бобравская  средняя общеобразовательная школа»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Ответственный за психолого-педагогическую поддержку слабоуспевающих учащихся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8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</a:rPr>
                        <a:t>7.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Холодова Мария Михайловна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Методист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отдела оценки качества образования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Ответственный за подготовку и проведение диагностических работ</a:t>
                      </a: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444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1C1C1C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8.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1C1C1C"/>
                        </a:solidFill>
                        <a:effectLst/>
                        <a:latin typeface="Franklin Gothic Book" pitchFamily="34" charset="0"/>
                        <a:ea typeface="+mn-ea"/>
                        <a:cs typeface="+mn-cs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Гончарова Тамара Владимировна</a:t>
                      </a:r>
                      <a:endParaRPr lang="ru-RU" dirty="0"/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+mn-cs"/>
                        </a:rPr>
                        <a:t>Старший методист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отдела оценки качества образования</a:t>
                      </a:r>
                      <a:endParaRPr lang="ru-RU" dirty="0"/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Ответственный за проведение информационно-разъяснительной работы с родителями </a:t>
                      </a:r>
                      <a:r>
                        <a:rPr kumimoji="0" lang="ru-RU" sz="12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ea typeface="+mn-ea"/>
                          <a:cs typeface="Times New Roman" pitchFamily="18" charset="0"/>
                        </a:rPr>
                        <a:t>слабоуспевающих учеников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44" marB="4574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68313" y="6477000"/>
            <a:ext cx="8523287" cy="244475"/>
          </a:xfrm>
        </p:spPr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type="body" idx="1"/>
          </p:nvPr>
        </p:nvSpPr>
        <p:spPr>
          <a:xfrm>
            <a:off x="395288" y="3619500"/>
            <a:ext cx="8458200" cy="930275"/>
          </a:xfrm>
        </p:spPr>
        <p:txBody>
          <a:bodyPr anchor="t">
            <a:noAutofit/>
          </a:bodyPr>
          <a:lstStyle/>
          <a:p>
            <a:pPr marL="137160" algn="ctr">
              <a:defRPr/>
            </a:pPr>
            <a:r>
              <a:rPr lang="ru-RU" sz="1800" dirty="0" smtClean="0"/>
              <a:t>Руководитель проекта:</a:t>
            </a:r>
          </a:p>
          <a:p>
            <a:pPr marL="137160" algn="ctr">
              <a:defRPr/>
            </a:pPr>
            <a:r>
              <a:rPr lang="ru-RU" sz="1800" i="1" dirty="0" err="1" smtClean="0"/>
              <a:t>Кутоманова</a:t>
            </a:r>
            <a:r>
              <a:rPr lang="ru-RU" sz="1800" i="1" dirty="0" smtClean="0"/>
              <a:t> Ирина Николаевна</a:t>
            </a:r>
            <a:endParaRPr lang="ru-RU" sz="1800" i="1" dirty="0"/>
          </a:p>
          <a:p>
            <a:pPr marL="137160" algn="ctr">
              <a:defRPr/>
            </a:pPr>
            <a:r>
              <a:rPr lang="ru-RU" sz="1800" dirty="0" smtClean="0"/>
              <a:t>тел.: 8 (47 245) 55-6-39</a:t>
            </a:r>
          </a:p>
          <a:p>
            <a:pPr marL="137160" algn="ctr">
              <a:defRPr/>
            </a:pPr>
            <a:endParaRPr lang="ru-RU" sz="1800" dirty="0" smtClean="0"/>
          </a:p>
          <a:p>
            <a:pPr marL="137160" algn="ctr">
              <a:defRPr/>
            </a:pPr>
            <a:r>
              <a:rPr lang="ru-RU" sz="1800" dirty="0" smtClean="0"/>
              <a:t>Администратор проекта:</a:t>
            </a:r>
          </a:p>
          <a:p>
            <a:pPr marL="137160" algn="ctr">
              <a:defRPr/>
            </a:pPr>
            <a:r>
              <a:rPr lang="ru-RU" sz="1800" i="1" dirty="0" err="1" smtClean="0"/>
              <a:t>Матвеенко</a:t>
            </a:r>
            <a:r>
              <a:rPr lang="ru-RU" sz="1800" i="1" dirty="0" smtClean="0"/>
              <a:t> Инна Николаевна</a:t>
            </a:r>
            <a:endParaRPr lang="ru-RU" sz="1800" i="1" dirty="0"/>
          </a:p>
          <a:p>
            <a:pPr marL="137160" algn="ctr">
              <a:defRPr/>
            </a:pPr>
            <a:r>
              <a:rPr lang="ru-RU" sz="1800" dirty="0" smtClean="0"/>
              <a:t>тел .: 8 (47 245) 57-4-98</a:t>
            </a:r>
            <a:endParaRPr lang="ru-RU" sz="1800" dirty="0"/>
          </a:p>
          <a:p>
            <a:pPr marL="137160" algn="ctr">
              <a:defRPr/>
            </a:pP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975" y="2946400"/>
            <a:ext cx="8686800" cy="11858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/>
              <a:t>Контактные данные: </a:t>
            </a:r>
            <a:br>
              <a:rPr lang="ru-RU" dirty="0"/>
            </a:br>
            <a:endParaRPr lang="ru-RU" dirty="0"/>
          </a:p>
        </p:txBody>
      </p:sp>
      <p:sp>
        <p:nvSpPr>
          <p:cNvPr id="22532" name="Rectangle 7"/>
          <p:cNvSpPr>
            <a:spLocks noChangeArrowheads="1"/>
          </p:cNvSpPr>
          <p:nvPr/>
        </p:nvSpPr>
        <p:spPr bwMode="auto">
          <a:xfrm>
            <a:off x="1508125" y="3390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1DE647-3259-4015-BA66-62B8B07145DD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13726" y="2562600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57200" y="357166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Введение в предметную область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(описание ситуации «как есть»)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40"/>
          <p:cNvSpPr txBox="1">
            <a:spLocks/>
          </p:cNvSpPr>
          <p:nvPr/>
        </p:nvSpPr>
        <p:spPr>
          <a:xfrm>
            <a:off x="285720" y="1357298"/>
            <a:ext cx="4429156" cy="114300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имеющих двойки по одному или нескольким предметам по итогам года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40"/>
          <p:cNvSpPr txBox="1">
            <a:spLocks/>
          </p:cNvSpPr>
          <p:nvPr/>
        </p:nvSpPr>
        <p:spPr>
          <a:xfrm>
            <a:off x="4786314" y="1571612"/>
            <a:ext cx="4214842" cy="107157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имеющих тройки по большинству предметов по итогам года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4572000" y="2571744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28596" y="2428868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57200" y="357166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Введение в предметную область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(описание ситуации «как есть»)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40"/>
          <p:cNvSpPr txBox="1">
            <a:spLocks/>
          </p:cNvSpPr>
          <p:nvPr/>
        </p:nvSpPr>
        <p:spPr>
          <a:xfrm>
            <a:off x="500034" y="1428736"/>
            <a:ext cx="3857652" cy="114300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не сдавших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</a:rPr>
              <a:t>предмет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русский язык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4714876" y="2428868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40"/>
          <p:cNvSpPr txBox="1">
            <a:spLocks/>
          </p:cNvSpPr>
          <p:nvPr/>
        </p:nvSpPr>
        <p:spPr>
          <a:xfrm>
            <a:off x="5072066" y="1357298"/>
            <a:ext cx="3857652" cy="114300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</a:rPr>
              <a:t>не сдавших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 предмет математика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428596" y="2428868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Заголовок 1"/>
          <p:cNvSpPr txBox="1">
            <a:spLocks/>
          </p:cNvSpPr>
          <p:nvPr/>
        </p:nvSpPr>
        <p:spPr>
          <a:xfrm>
            <a:off x="457200" y="357166"/>
            <a:ext cx="8686800" cy="8382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Введение в предметную область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(описание ситуации «как есть»)</a:t>
            </a:r>
            <a:br>
              <a:rPr kumimoji="0" lang="ru-RU" sz="3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0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40"/>
          <p:cNvSpPr txBox="1">
            <a:spLocks/>
          </p:cNvSpPr>
          <p:nvPr/>
        </p:nvSpPr>
        <p:spPr>
          <a:xfrm>
            <a:off x="500034" y="1428736"/>
            <a:ext cx="3857652" cy="114300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не сдавших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</a:rPr>
              <a:t>предмет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биология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Диаграмма 10"/>
          <p:cNvGraphicFramePr/>
          <p:nvPr/>
        </p:nvGraphicFramePr>
        <p:xfrm>
          <a:off x="4714876" y="2428868"/>
          <a:ext cx="4214842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Заголовок 40"/>
          <p:cNvSpPr txBox="1">
            <a:spLocks/>
          </p:cNvSpPr>
          <p:nvPr/>
        </p:nvSpPr>
        <p:spPr>
          <a:xfrm>
            <a:off x="5072066" y="1357298"/>
            <a:ext cx="3857652" cy="1143008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7500"/>
          </a:bodyPr>
          <a:lstStyle/>
          <a:p>
            <a:pPr lvl="0" algn="ctr" eaLnBrk="0" hangingPunct="0">
              <a:defRPr/>
            </a:pP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Кол-во учащихся, 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</a:rPr>
              <a:t>не сдавших</a:t>
            </a:r>
            <a:r>
              <a:rPr lang="ru-RU" b="1" cap="all" dirty="0" smtClean="0">
                <a:solidFill>
                  <a:srgbClr val="173A8D"/>
                </a:solidFill>
                <a:latin typeface="Candara" pitchFamily="34" charset="0"/>
                <a:ea typeface="+mj-ea"/>
                <a:cs typeface="+mj-cs"/>
              </a:rPr>
              <a:t> предмет обществознание</a:t>
            </a:r>
            <a:endParaRPr kumimoji="0" lang="ru-RU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686800" cy="8382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есть»)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7" name="Заголовок 40"/>
          <p:cNvSpPr txBox="1">
            <a:spLocks/>
          </p:cNvSpPr>
          <p:nvPr/>
        </p:nvSpPr>
        <p:spPr>
          <a:xfrm>
            <a:off x="285720" y="1071546"/>
            <a:ext cx="8501122" cy="928670"/>
          </a:xfrm>
          <a:prstGeom prst="rect">
            <a:avLst/>
          </a:prstGeom>
          <a:solidFill>
            <a:schemeClr val="bg1">
              <a:alpha val="74000"/>
            </a:schemeClr>
          </a:solidFill>
        </p:spPr>
        <p:txBody>
          <a:bodyPr vert="horz" anchor="ctr">
            <a:normAutofit fontScale="92500"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400" b="1" i="0" u="none" strike="noStrike" kern="1200" cap="all" spc="0" normalizeH="0" baseline="0" noProof="0" dirty="0" smtClean="0">
                <a:ln>
                  <a:noFill/>
                </a:ln>
                <a:solidFill>
                  <a:srgbClr val="173A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ИНФОРМАЦИЯ</a:t>
            </a:r>
            <a:r>
              <a:rPr kumimoji="0" lang="ru-RU" altLang="ru-RU" sz="2400" b="1" i="0" u="none" strike="noStrike" kern="1200" cap="all" spc="0" normalizeH="0" noProof="0" dirty="0" smtClean="0">
                <a:ln>
                  <a:noFill/>
                </a:ln>
                <a:solidFill>
                  <a:srgbClr val="173A8D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о количестве выпускников, имеющих двойки по итогам «первой волны» экзаменов в 2019 году</a:t>
            </a:r>
            <a:endParaRPr kumimoji="0" lang="ru-RU" sz="24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3428992" y="2571744"/>
          <a:ext cx="5548330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Овал 8"/>
          <p:cNvSpPr/>
          <p:nvPr/>
        </p:nvSpPr>
        <p:spPr>
          <a:xfrm>
            <a:off x="642910" y="2071678"/>
            <a:ext cx="2286016" cy="2071702"/>
          </a:xfrm>
          <a:prstGeom prst="ellipse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ndara" pitchFamily="34" charset="0"/>
              </a:rPr>
              <a:t>78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ndara" pitchFamily="34" charset="0"/>
            </a:endParaRPr>
          </a:p>
        </p:txBody>
      </p:sp>
      <p:pic>
        <p:nvPicPr>
          <p:cNvPr id="10" name="Рисунок 9" descr="2.jpg"/>
          <p:cNvPicPr>
            <a:picLocks noChangeAspect="1"/>
          </p:cNvPicPr>
          <p:nvPr/>
        </p:nvPicPr>
        <p:blipFill>
          <a:blip r:embed="rId3" cstate="print"/>
          <a:srcRect l="18181" r="12122"/>
          <a:stretch>
            <a:fillRect/>
          </a:stretch>
        </p:blipFill>
        <p:spPr>
          <a:xfrm>
            <a:off x="928662" y="4286280"/>
            <a:ext cx="1643074" cy="235743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0"/>
            <a:ext cx="8686800" cy="769938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Цель и результат проекта</a:t>
            </a:r>
            <a:endParaRPr lang="ru-RU" sz="3000" dirty="0"/>
          </a:p>
        </p:txBody>
      </p:sp>
      <p:graphicFrame>
        <p:nvGraphicFramePr>
          <p:cNvPr id="15753" name="Group 393"/>
          <p:cNvGraphicFramePr>
            <a:graphicFrameLocks noGrp="1"/>
          </p:cNvGraphicFramePr>
          <p:nvPr/>
        </p:nvGraphicFramePr>
        <p:xfrm>
          <a:off x="142844" y="571480"/>
          <a:ext cx="8858312" cy="6282291"/>
        </p:xfrm>
        <a:graphic>
          <a:graphicData uri="http://schemas.openxmlformats.org/drawingml/2006/table">
            <a:tbl>
              <a:tblPr/>
              <a:tblGrid>
                <a:gridCol w="1184622"/>
                <a:gridCol w="4960608"/>
                <a:gridCol w="814428"/>
                <a:gridCol w="592312"/>
                <a:gridCol w="740390"/>
                <a:gridCol w="565952"/>
              </a:tblGrid>
              <a:tr h="5254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Цель проекта: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Внедрить в 15-ти общеобразовательных учреждениях района систему сопровождения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учащихся 5-9 классов,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имеющих трудности в освоении основной общеобразовательной программы к июлю 2021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3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Способ достижения цели: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Формирование нормативной базы (издание приказа, разработка типового образовательного маршрута,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разработка реестра стартовых и повторных диагностических работ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для введения в деятельность общеобразовательных учреждений алгоритма работы со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 слабоуспевающими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учениками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5-9 классов посредством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проведения совещаний для учителей, заместителей директоров, директоров; организации и проведения диагностических работ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5168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Результат проекта: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Результат: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Базовое значение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Период, год</a:t>
                      </a:r>
                      <a:endParaRPr kumimoji="0" lang="ru-RU" sz="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2019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2020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2021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540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Снижение доли слабоуспевающих  учащихся 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5-9  классов  с 25% до 20%.</a:t>
                      </a:r>
                      <a:endParaRPr kumimoji="0" lang="ru-RU" sz="1200" b="0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row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Требования к результату проекта: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Требования к результату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Базовое значение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Период, год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2019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2020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Franklin Gothic Book" pitchFamily="34" charset="0"/>
                          <a:cs typeface="Arial" charset="0"/>
                        </a:rPr>
                        <a:t>2021</a:t>
                      </a: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 Разработан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алгоритм работы с учащимися, испытывающими трудности с освоением основной образовательной программы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82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Разработан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типовой образовательный маршрут для работы с учащимися, испытывающими трудности с освоением основной образовательной программы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18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 Проведено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мене 6 </a:t>
                      </a: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инструктивно-методических совещаний по вопросам подготовки к итоговой аттестации учащихся, испытывающих трудности с освоением основной образовательной программы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46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Проведено не менее 6 консультаций для родителей  по  проблемам психологического развития детей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5. </a:t>
                      </a: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Проведено не менее 4 стартовых и повторных диагностических работ</a:t>
                      </a:r>
                      <a:endParaRPr kumimoji="0" lang="ru-RU" sz="1200" b="0" i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endParaRPr kumimoji="0"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34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  <a:cs typeface="Arial" charset="0"/>
                        </a:rPr>
                        <a:t>Пользователи результатом: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Учащиеся и педагоги  общеобразовательных  учреждений района, родители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.                                                                                            </a:t>
            </a:r>
            <a:fld id="{9F73455A-D8B1-44F6-A25B-E1C9A08F0DBE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686800" cy="9366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 smtClean="0"/>
              <a:t>Введение в предметную область</a:t>
            </a:r>
            <a:br>
              <a:rPr lang="ru-RU" sz="3000" dirty="0" smtClean="0"/>
            </a:br>
            <a:r>
              <a:rPr lang="ru-RU" sz="3000" dirty="0" smtClean="0"/>
              <a:t>(описание ситуации «как будет»)</a:t>
            </a:r>
            <a:br>
              <a:rPr lang="ru-RU" sz="3000" dirty="0" smtClean="0"/>
            </a:br>
            <a:endParaRPr lang="ru-RU" sz="30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357158" y="1857364"/>
          <a:ext cx="735811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 descr="F:\Документы\Downloads\18725_big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28662" y="5643578"/>
            <a:ext cx="1706757" cy="1000108"/>
          </a:xfrm>
          <a:prstGeom prst="rect">
            <a:avLst/>
          </a:prstGeom>
          <a:noFill/>
        </p:spPr>
      </p:pic>
      <p:pic>
        <p:nvPicPr>
          <p:cNvPr id="1028" name="Picture 4" descr="F:\Документы\Downloads\unname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286644" y="857232"/>
            <a:ext cx="1509730" cy="150973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838200"/>
          </a:xfrm>
        </p:spPr>
        <p:txBody>
          <a:bodyPr/>
          <a:lstStyle/>
          <a:p>
            <a:pPr>
              <a:defRPr/>
            </a:pPr>
            <a:r>
              <a:rPr lang="ru-RU" sz="3000" dirty="0" smtClean="0"/>
              <a:t>Основные блоки работ проекта</a:t>
            </a:r>
            <a:endParaRPr lang="ru-RU" sz="3000" dirty="0"/>
          </a:p>
        </p:txBody>
      </p:sp>
      <p:graphicFrame>
        <p:nvGraphicFramePr>
          <p:cNvPr id="7" name="Group 181"/>
          <p:cNvGraphicFramePr>
            <a:graphicFrameLocks noGrp="1"/>
          </p:cNvGraphicFramePr>
          <p:nvPr>
            <p:ph idx="1"/>
          </p:nvPr>
        </p:nvGraphicFramePr>
        <p:xfrm>
          <a:off x="142844" y="714356"/>
          <a:ext cx="8861029" cy="5420772"/>
        </p:xfrm>
        <a:graphic>
          <a:graphicData uri="http://schemas.openxmlformats.org/drawingml/2006/table">
            <a:tbl>
              <a:tblPr/>
              <a:tblGrid>
                <a:gridCol w="214315"/>
                <a:gridCol w="2071701"/>
                <a:gridCol w="642943"/>
                <a:gridCol w="571504"/>
                <a:gridCol w="571504"/>
                <a:gridCol w="351524"/>
                <a:gridCol w="208244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  <a:gridCol w="248782"/>
              </a:tblGrid>
              <a:tr h="37515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№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Наименование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Длительность, дней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Начало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Окончание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2019 г.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2020 год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2021 год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62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12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01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02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03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04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05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06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07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08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09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10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11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12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01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02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03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04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05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06</a:t>
                      </a:r>
                    </a:p>
                  </a:txBody>
                  <a:tcPr marL="35998" marR="35998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2005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1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Формирование нормативной базы для введения в деятельность общеобразовательных учреждений алгоритма работы со слабоуспевающими учениками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61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02.12.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2019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31.01.2020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6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marL="91422" marR="91422" marT="44186" marB="441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Проведение совещаний для педагогов, заместителей директоров, директоров</a:t>
                      </a:r>
                    </a:p>
                  </a:txBody>
                  <a:tcPr marL="91422" marR="91422" marT="44186" marB="441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62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02.12.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30.04.2021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317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Психолого-педагогическая поддержка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слабоуспевающих учеников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1422" marR="91422" marT="44186" marB="441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276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05.05.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31.05.2021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66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Проведение информационно-разъяснительной работы с родителями слабоуспевающих учеников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298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05.05.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30.06.2021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  <a:tr h="3307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Организация и проведение диагностических работ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298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01.04.</a:t>
                      </a:r>
                      <a:r>
                        <a:rPr kumimoji="0" lang="ru-RU" sz="9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2020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9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31.05.2021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Итого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399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02.12. 2019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17.07. 2021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657" name="TextBox 4"/>
          <p:cNvSpPr txBox="1">
            <a:spLocks noChangeArrowheads="1"/>
          </p:cNvSpPr>
          <p:nvPr/>
        </p:nvSpPr>
        <p:spPr bwMode="auto">
          <a:xfrm>
            <a:off x="250825" y="6457950"/>
            <a:ext cx="77771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 baseline="30000">
                <a:latin typeface="Franklin Gothic Book" pitchFamily="34" charset="0"/>
              </a:rPr>
              <a:t>*</a:t>
            </a:r>
            <a:r>
              <a:rPr lang="ru-RU" sz="1200" i="1">
                <a:latin typeface="Franklin Gothic Book" pitchFamily="34" charset="0"/>
              </a:rPr>
              <a:t> завершенные блоки работ  закрашиваются зеленым цветом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5619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000" dirty="0"/>
              <a:t>Бюджет проекта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07950" y="1268413"/>
          <a:ext cx="8856663" cy="4225111"/>
        </p:xfrm>
        <a:graphic>
          <a:graphicData uri="http://schemas.openxmlformats.org/drawingml/2006/table">
            <a:tbl>
              <a:tblPr/>
              <a:tblGrid>
                <a:gridCol w="393700"/>
                <a:gridCol w="3071813"/>
                <a:gridCol w="896937"/>
                <a:gridCol w="836613"/>
                <a:gridCol w="708025"/>
                <a:gridCol w="714375"/>
                <a:gridCol w="833437"/>
                <a:gridCol w="754063"/>
                <a:gridCol w="647700"/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№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Наименование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Бюджет проекта, </a:t>
                      </a:r>
                      <a:b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</a:b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тыс. руб.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Бюджетные источники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Внебюджетные источники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9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федераль-ный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област- ной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местный</a:t>
                      </a:r>
                    </a:p>
                  </a:txBody>
                  <a:tcPr marL="36001" marR="36001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средства хоз. субъекта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заем- ные средства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  <a:cs typeface="Times New Roman" pitchFamily="18" charset="0"/>
                        </a:rPr>
                        <a:t>прочие</a:t>
                      </a:r>
                      <a:endParaRPr kumimoji="0" lang="ru-RU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Book" pitchFamily="34" charset="0"/>
                        <a:cs typeface="Times New Roman" pitchFamily="18" charset="0"/>
                      </a:endParaRPr>
                    </a:p>
                  </a:txBody>
                  <a:tcPr marL="68581" marR="68581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Формирование нормативной базы для введения в деятельность общеобразовательных учреждений алгоритма работы со слабоуспевающими учениками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08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2.</a:t>
                      </a:r>
                    </a:p>
                  </a:txBody>
                  <a:tcPr marL="91422" marR="91422" marT="44186" marB="441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Проведение совещаний для педагогов, заместителей директора, директоров</a:t>
                      </a:r>
                    </a:p>
                  </a:txBody>
                  <a:tcPr marL="91422" marR="91422" marT="44186" marB="441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3.</a:t>
                      </a:r>
                    </a:p>
                  </a:txBody>
                  <a:tcPr marL="91422" marR="91422" marT="44186" marB="4418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Психолого-педагогическая поддержка </a:t>
                      </a: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слабоуспевающих учеников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1422" marR="91422" marT="44186" marB="4418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Проведение информационно-разъяснительной работы с родителями слабоуспевающих учеников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22" marR="91422"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Организация и проведение диагностических работ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Всего:</a:t>
                      </a:r>
                    </a:p>
                  </a:txBody>
                  <a:tcPr marL="91442" marR="91442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Book" pitchFamily="34" charset="0"/>
                        </a:rPr>
                        <a:t>0</a:t>
                      </a:r>
                    </a:p>
                  </a:txBody>
                  <a:tcPr marL="36001" marR="7199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5A42D1-D6D9-48DE-942A-BB2640005D1E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00"/>
      </a:hlink>
      <a:folHlink>
        <a:srgbClr val="00206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27257</TotalTime>
  <Words>1067</Words>
  <Application>Microsoft Office PowerPoint</Application>
  <PresentationFormat>Экран (4:3)</PresentationFormat>
  <Paragraphs>352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Презентация проекта «Создание системы сопровождения учащихся общеобразовательных организаций Ракитянского района, испытывающих трудности в освоении основной общеобразовательной программы» («К успеху вместе»)</vt:lpstr>
      <vt:lpstr>Слайд 2</vt:lpstr>
      <vt:lpstr>Слайд 3</vt:lpstr>
      <vt:lpstr>Слайд 4</vt:lpstr>
      <vt:lpstr>Введение в предметную область (описание ситуации «как есть») </vt:lpstr>
      <vt:lpstr>Цель и результат проекта</vt:lpstr>
      <vt:lpstr>Введение в предметную область (описание ситуации «как будет») </vt:lpstr>
      <vt:lpstr>Основные блоки работ проекта</vt:lpstr>
      <vt:lpstr>Бюджет проекта</vt:lpstr>
      <vt:lpstr>Участие органов власти области в реализации проекта</vt:lpstr>
      <vt:lpstr>Показатели социальной, БЮДЖЕТНОЙ и экономической эффективности проекта </vt:lpstr>
      <vt:lpstr>Команда проекта</vt:lpstr>
      <vt:lpstr>Контактные данные:  </vt:lpstr>
    </vt:vector>
  </TitlesOfParts>
  <Company>GUP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Павел Гончаренко</dc:creator>
  <cp:lastModifiedBy>инна</cp:lastModifiedBy>
  <cp:revision>1022</cp:revision>
  <cp:lastPrinted>2015-03-10T14:52:30Z</cp:lastPrinted>
  <dcterms:created xsi:type="dcterms:W3CDTF">2010-02-20T13:06:54Z</dcterms:created>
  <dcterms:modified xsi:type="dcterms:W3CDTF">2019-11-06T14:15:33Z</dcterms:modified>
</cp:coreProperties>
</file>