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6" r:id="rId2"/>
    <p:sldId id="257" r:id="rId3"/>
    <p:sldId id="258" r:id="rId4"/>
    <p:sldId id="259" r:id="rId5"/>
    <p:sldId id="260" r:id="rId6"/>
    <p:sldId id="278" r:id="rId7"/>
    <p:sldId id="261" r:id="rId8"/>
    <p:sldId id="279" r:id="rId9"/>
    <p:sldId id="280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2" r:id="rId20"/>
    <p:sldId id="273" r:id="rId21"/>
    <p:sldId id="275" r:id="rId22"/>
    <p:sldId id="274" r:id="rId23"/>
    <p:sldId id="277" r:id="rId24"/>
    <p:sldId id="271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9558" autoAdjust="0"/>
    <p:restoredTop sz="94643" autoAdjust="0"/>
  </p:normalViewPr>
  <p:slideViewPr>
    <p:cSldViewPr>
      <p:cViewPr varScale="1">
        <p:scale>
          <a:sx n="66" d="100"/>
          <a:sy n="66" d="100"/>
        </p:scale>
        <p:origin x="-105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0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8371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58372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373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8374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8375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8376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58377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58378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379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380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381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382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383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8384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8385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8386" name="Rectangle 1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8387" name="Rectangle 19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8388" name="Rectangle 2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3A6D2DC-96FA-4997-9C90-7751F9443E4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CE6DAF-BBA1-4D77-86DD-BA58276D71F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DCB622-0AE5-46B9-AC9D-39502E2E083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2BB2B1-138B-4E93-91D8-FEE327701B6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C02566-56B0-4F31-9D9F-4AB55F257E4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E38C84-C043-41E7-A0B6-5BC0D69F311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980A6A-0A5A-4B9D-9F7D-98B281B1577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1692A0-B0FF-4536-8EDA-207294CE003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07ECBD-23D1-4ACA-8FFA-886F734059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2E65A7-0DEB-4C9D-B5AB-C58A96F4A6E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2FB175-7F7D-487E-801B-8D8E98A51D1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34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57347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7348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57349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57350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351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352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353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354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355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356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357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358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7359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7360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7361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57362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5736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47004D25-D9D8-4FE2-A56A-24300BC2761D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0" name="Rectangle 10"/>
          <p:cNvSpPr>
            <a:spLocks noChangeArrowheads="1"/>
          </p:cNvSpPr>
          <p:nvPr/>
        </p:nvSpPr>
        <p:spPr bwMode="auto">
          <a:xfrm>
            <a:off x="-203200" y="2686050"/>
            <a:ext cx="93472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endParaRPr lang="ru-RU" sz="2000" i="1"/>
          </a:p>
          <a:p>
            <a:pPr algn="ctr"/>
            <a:endParaRPr lang="ru-RU" sz="3000"/>
          </a:p>
          <a:p>
            <a:pPr algn="ctr"/>
            <a:endParaRPr lang="ru-RU" sz="3000" i="1"/>
          </a:p>
          <a:p>
            <a:pPr algn="r"/>
            <a:r>
              <a:rPr lang="ru-RU" sz="3000" i="1"/>
              <a:t>Составители: </a:t>
            </a:r>
          </a:p>
          <a:p>
            <a:pPr algn="r"/>
            <a:r>
              <a:rPr lang="ru-RU" sz="3000" i="1"/>
              <a:t>Фролова Е.И.</a:t>
            </a:r>
          </a:p>
          <a:p>
            <a:pPr algn="r"/>
            <a:r>
              <a:rPr lang="ru-RU" sz="3000" i="1"/>
              <a:t>Холодова Р.А.</a:t>
            </a:r>
          </a:p>
          <a:p>
            <a:pPr algn="ctr"/>
            <a:endParaRPr lang="ru-RU" sz="3000" i="1"/>
          </a:p>
        </p:txBody>
      </p:sp>
      <p:sp>
        <p:nvSpPr>
          <p:cNvPr id="61452" name="Rectangle 12"/>
          <p:cNvSpPr>
            <a:spLocks noChangeArrowheads="1"/>
          </p:cNvSpPr>
          <p:nvPr/>
        </p:nvSpPr>
        <p:spPr bwMode="auto">
          <a:xfrm>
            <a:off x="900113" y="476250"/>
            <a:ext cx="77755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400" b="1" dirty="0"/>
              <a:t>Стендовая презентация </a:t>
            </a:r>
          </a:p>
          <a:p>
            <a:pPr algn="ctr"/>
            <a:r>
              <a:rPr lang="ru-RU" sz="2400" b="1" dirty="0"/>
              <a:t>«Положительный имидж школы - ресурс ее развития»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Этапы формирования имиджа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/>
              <a:t>сначала нужно </a:t>
            </a:r>
            <a:r>
              <a:rPr lang="ru-RU" sz="2800" b="1" i="1"/>
              <a:t>определиться с Базовой идеей образовательного учреждения</a:t>
            </a:r>
            <a:r>
              <a:rPr lang="ru-RU" sz="2800" i="1"/>
              <a:t>. </a:t>
            </a:r>
            <a:r>
              <a:rPr lang="ru-RU" sz="2800"/>
              <a:t>Ее можно назвать также «концепцией», «миссией».</a:t>
            </a:r>
          </a:p>
          <a:p>
            <a:r>
              <a:rPr lang="ru-RU" sz="2800"/>
              <a:t>Прежде чем определяться, нужно понять: </a:t>
            </a:r>
            <a:r>
              <a:rPr lang="ru-RU" sz="2800" i="1"/>
              <a:t>а кто мы? В чем наша особенность? 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Это – самый главный вопрос, вокруг которого и пойдет вся дальнейшая работа.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/>
              <a:t> Процесс «согласования ценностей» и поиска «своего лица» может занять много времени, но, поверьте, оно того ст</a:t>
            </a:r>
            <a:r>
              <a:rPr lang="ru-RU" sz="2800" i="1"/>
              <a:t>о</a:t>
            </a:r>
            <a:r>
              <a:rPr lang="ru-RU" sz="2800"/>
              <a:t>ит! Ведь здесь важно  помнить, что каждый педагог- своеобразная Частичка, которая будет нести в мир информацию о Целом, а значит, от того, насколько люди разделяют </a:t>
            </a:r>
            <a:r>
              <a:rPr lang="ru-RU" sz="2800" i="1"/>
              <a:t>общие</a:t>
            </a:r>
            <a:r>
              <a:rPr lang="ru-RU" sz="2800"/>
              <a:t> цели и насколько осознают средства их достижения, зависит личный успех </a:t>
            </a:r>
            <a:r>
              <a:rPr lang="ru-RU" sz="2800" i="1"/>
              <a:t>каждого</a:t>
            </a:r>
            <a:r>
              <a:rPr lang="ru-RU" sz="2800"/>
              <a:t> из них.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Целевая аудитория, которую нам необходимо привлечь в союзники.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b="1"/>
              <a:t>Ученики.</a:t>
            </a:r>
            <a:r>
              <a:rPr lang="ru-RU"/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Наши выпускники являются чуть ли не главными «пиарщиками» вашего образовательного учреждения. Память о школе хранится долго, и если тот образ, который сложился у ребят по окончании учебного заведения, малопривлекателен, - будьте уверены, отдать в нашу школу своих детей  они вряд ли кому-то посоветуют. К тому же, именно наши ученики, еще учась в  школе, служат ее своеобразной «визитной карточкой»: то, что они рассказывают о своих школьных буднях (особенно в Интернете), или то, как они себя ведут в общественных местах, напрямую демонстрирует определенные стандарты, принятые в нашем школьном сообществе.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РОДИТЕЛИ УЧАЩИХСЯ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самые авторитетные субъекты, способные не только дать реальную оценку Нашей работе, но и откорректировать общественное мнение и мнение своих детей о школе. Родители являются главной целевой группой, на которую необходимо ориентироваться в Нашей имиджевой работе.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0"/>
              <a:t>Социальные партнеры</a:t>
            </a:r>
            <a:br>
              <a:rPr lang="ru-RU" sz="4000" b="0"/>
            </a:br>
            <a:r>
              <a:rPr lang="ru-RU" sz="4000" b="0"/>
              <a:t> (реальные и потенциальные).</a:t>
            </a:r>
            <a:r>
              <a:rPr lang="ru-RU" sz="4000"/>
              <a:t> 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Сегодня все большее значение для успешного продвижения компании на рынке играет ее общественная деятельность. Но вряд ли какая-то организация, нуждающаяся в обретении позитивного имиджа,  будет вкладывать деньги в невнятные школьные проекты. Как правило, помогают только тем, кто имеет хорошую репутацию и высокую социально-общественную активность, - ведь польза от такого партнерства должна быть обоюдной.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0"/>
              <a:t>Средства массовой информации</a:t>
            </a:r>
            <a:endParaRPr lang="ru-RU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СМИ являются своеобразными посредниками между школой и обществом: именно благодаря своевременному информированию о планах ОУ или достижениях, мы сумеем  существенно расширить круг своих потенциальных партнеров и/или сформировать позитивное мнение о себе в глазах окружающих.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. Мотивация членов школьного сообщества 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не каждый педагог, который услышит о новых инициативах, обрадуется перспективам изменений. Это происходит потому, что он хорошо представляет себе уровень предстоящей нагрузки и недостаточно ясно понимает, какую </a:t>
            </a:r>
            <a:r>
              <a:rPr lang="ru-RU" i="1"/>
              <a:t>личную пользу</a:t>
            </a:r>
            <a:r>
              <a:rPr lang="ru-RU"/>
              <a:t> принесут ему эти изменения.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именно деятельность по созданию имиджа – сама по себе, как процесс! – может стать своеобразной корректировкой школьной атмосферы, ибо педагоги не всегда представляют себе, насколько прямой бывает связь между их поведением, (отношениями) внутри школы и активностью родителей.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/>
              <a:t>Наиболее распространенные факторы,</a:t>
            </a:r>
            <a:r>
              <a:rPr lang="ru-RU" sz="2400" i="1"/>
              <a:t/>
            </a:r>
            <a:br>
              <a:rPr lang="ru-RU" sz="2400" i="1"/>
            </a:br>
            <a:r>
              <a:rPr lang="ru-RU" sz="2400"/>
              <a:t>влияющие на формирование имиджа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ru-RU" sz="2400"/>
          </a:p>
          <a:p>
            <a:pPr>
              <a:lnSpc>
                <a:spcPct val="80000"/>
              </a:lnSpc>
            </a:pPr>
            <a:r>
              <a:rPr lang="ru-RU" sz="2400" i="1"/>
              <a:t>Звонки в школу и звонки из школы.</a:t>
            </a:r>
            <a:r>
              <a:rPr lang="ru-RU" sz="2400"/>
              <a:t> От того, как  и что вы говорите, во многом зависит и впечатление о вас.</a:t>
            </a:r>
            <a:endParaRPr lang="ru-RU" sz="2400" i="1"/>
          </a:p>
          <a:p>
            <a:pPr>
              <a:lnSpc>
                <a:spcPct val="80000"/>
              </a:lnSpc>
            </a:pPr>
            <a:r>
              <a:rPr lang="ru-RU" sz="2400" i="1"/>
              <a:t>Встреча «гостей» школы в вестибюле.</a:t>
            </a:r>
            <a:r>
              <a:rPr lang="ru-RU" sz="2400"/>
              <a:t> Неприветливое и неконструктивное общение создает психологический барьер у потенциальных союзников и может породить негативную установку по отношению к вам.  </a:t>
            </a:r>
            <a:endParaRPr lang="ru-RU" sz="2400" i="1"/>
          </a:p>
          <a:p>
            <a:pPr>
              <a:lnSpc>
                <a:spcPct val="80000"/>
              </a:lnSpc>
            </a:pPr>
            <a:r>
              <a:rPr lang="ru-RU" sz="2400" i="1"/>
              <a:t>Общественные собрания.</a:t>
            </a:r>
            <a:r>
              <a:rPr lang="ru-RU" sz="2400"/>
              <a:t> Здесь имеет значение все – начиная от  формы приглашения и заканчивая прической руководителя.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Необходимость формирования ИМИДЖА УЧРЕЖДЕНИЯ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1800"/>
              <a:t>– во-первых, конкуренция среди образовательных учреждений и сохранение контингента;</a:t>
            </a:r>
          </a:p>
          <a:p>
            <a:pPr>
              <a:lnSpc>
                <a:spcPct val="80000"/>
              </a:lnSpc>
            </a:pPr>
            <a:r>
              <a:rPr lang="ru-RU" sz="1800"/>
              <a:t>– во-вторых, сильный позитивный имидж облегчает доступ образовательного учреждения к лучшим ресурсам из возможных: финансовым, информационным, человеческим и т.д.;</a:t>
            </a:r>
          </a:p>
          <a:p>
            <a:pPr>
              <a:lnSpc>
                <a:spcPct val="80000"/>
              </a:lnSpc>
            </a:pPr>
            <a:r>
              <a:rPr lang="ru-RU" sz="1800"/>
              <a:t>– в-третьих, имея сформированный позитивный имидж, образовательное учреждение при прочих равных условиях становится более привлекательным для педагогов, так как предстает способным в большей степени обеспечить стабильность и социальную защиту, удовлетворенность трудом и профессиональное развитие;</a:t>
            </a:r>
          </a:p>
          <a:p>
            <a:pPr>
              <a:lnSpc>
                <a:spcPct val="80000"/>
              </a:lnSpc>
            </a:pPr>
            <a:r>
              <a:rPr lang="ru-RU" sz="1800"/>
              <a:t>– в-четвертых, устойчивый позитивный имидж дает эффект приобретения образовательным учреждением определенной силы – в том смысле, что создает запас доверия ко всему происходящему в стенах учреждения, в том числе к инновационным процессам.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0" i="1">
                <a:solidFill>
                  <a:schemeClr val="tx1"/>
                </a:solidFill>
                <a:effectLst/>
              </a:rPr>
              <a:t>Имидж — это искусство «управлять впечатлением». </a:t>
            </a:r>
            <a:br>
              <a:rPr lang="ru-RU" sz="2800" b="0" i="1">
                <a:solidFill>
                  <a:schemeClr val="tx1"/>
                </a:solidFill>
                <a:effectLst/>
              </a:rPr>
            </a:br>
            <a:r>
              <a:rPr lang="ru-RU" sz="2800" b="0" i="1">
                <a:solidFill>
                  <a:schemeClr val="tx1"/>
                </a:solidFill>
                <a:effectLst/>
              </a:rPr>
              <a:t>Эрвин Гоффманн, </a:t>
            </a:r>
            <a:r>
              <a:rPr lang="ru-RU" sz="2800" b="0">
                <a:solidFill>
                  <a:schemeClr val="tx1"/>
                </a:solidFill>
                <a:effectLst/>
              </a:rPr>
              <a:t/>
            </a:r>
            <a:br>
              <a:rPr lang="ru-RU" sz="2800" b="0">
                <a:solidFill>
                  <a:schemeClr val="tx1"/>
                </a:solidFill>
                <a:effectLst/>
              </a:rPr>
            </a:br>
            <a:r>
              <a:rPr lang="ru-RU" sz="2800" b="0" i="1">
                <a:solidFill>
                  <a:schemeClr val="tx1"/>
                </a:solidFill>
                <a:effectLst/>
              </a:rPr>
              <a:t>социолог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Современный словарь трактует понятие «имидж» (от лат. </a:t>
            </a:r>
            <a:r>
              <a:rPr lang="en-US"/>
              <a:t>imago</a:t>
            </a:r>
            <a:r>
              <a:rPr lang="ru-RU"/>
              <a:t> - «изображение, образ») как целенаправленно формируемый образ (какого-либо лица, предмета), призванный оказать эмоционально-психологическое воздействие на кого-либо в целях популяризации, рекламы и т.п.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РЕПУТАЦИЯ ШКОЛЫ</a:t>
            </a:r>
            <a:br>
              <a:rPr lang="ru-RU"/>
            </a:br>
            <a:endParaRPr lang="ru-RU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000"/>
              <a:t>В создании индивидуального, узнаваемого образа школы ведущую роль играют:</a:t>
            </a:r>
          </a:p>
          <a:p>
            <a:pPr>
              <a:lnSpc>
                <a:spcPct val="80000"/>
              </a:lnSpc>
            </a:pPr>
            <a:r>
              <a:rPr lang="ru-RU" sz="2000"/>
              <a:t>коллективная разработка свода правил и неукоснительное следование им всеми членами коллектива;</a:t>
            </a:r>
            <a:br>
              <a:rPr lang="ru-RU" sz="2000"/>
            </a:br>
            <a:r>
              <a:rPr lang="ru-RU" sz="2000"/>
              <a:t>постоянное саморазвитие коллектива, объединённого общим делом;</a:t>
            </a:r>
          </a:p>
          <a:p>
            <a:pPr>
              <a:lnSpc>
                <a:spcPct val="80000"/>
              </a:lnSpc>
            </a:pPr>
            <a:r>
              <a:rPr lang="ru-RU" sz="2000"/>
              <a:t>создание и культ собственного стиля, соблюдение преемственности, соблюдение коллективной чести;</a:t>
            </a:r>
          </a:p>
          <a:p>
            <a:pPr>
              <a:lnSpc>
                <a:spcPct val="80000"/>
              </a:lnSpc>
            </a:pPr>
            <a:r>
              <a:rPr lang="ru-RU" sz="2000"/>
              <a:t>дисциплина, воспитание трудовых и бытовых навыков;</a:t>
            </a:r>
          </a:p>
          <a:p>
            <a:pPr>
              <a:lnSpc>
                <a:spcPct val="80000"/>
              </a:lnSpc>
            </a:pPr>
            <a:r>
              <a:rPr lang="ru-RU" sz="2000"/>
              <a:t>формирование детского коллектива и его органов;</a:t>
            </a:r>
          </a:p>
          <a:p>
            <a:pPr>
              <a:lnSpc>
                <a:spcPct val="80000"/>
              </a:lnSpc>
            </a:pPr>
            <a:r>
              <a:rPr lang="ru-RU" sz="2000"/>
              <a:t>формирование и поддержка коллективных традиций, проведение ”семейных” праздников;</a:t>
            </a:r>
          </a:p>
          <a:p>
            <a:pPr>
              <a:lnSpc>
                <a:spcPct val="80000"/>
              </a:lnSpc>
            </a:pPr>
            <a:r>
              <a:rPr lang="ru-RU" sz="2000"/>
              <a:t>наличие атрибутов: девиз, гимн школы, форма одежды и др.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К числу переменных имиджа можно отнести: 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содержание миссии и приоритеты образовательного учреждения;</a:t>
            </a:r>
          </a:p>
          <a:p>
            <a:r>
              <a:rPr lang="ru-RU"/>
              <a:t>виды образовательных услуг;</a:t>
            </a:r>
          </a:p>
          <a:p>
            <a:r>
              <a:rPr lang="ru-RU"/>
              <a:t>материальную базу образовательного учреждения.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К числу постоянных имиджа относятся: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1200"/>
              <a:t>четкое определение педагогическим коллективом миссии и концепции образовательного учреждения;</a:t>
            </a:r>
          </a:p>
          <a:p>
            <a:pPr>
              <a:lnSpc>
                <a:spcPct val="80000"/>
              </a:lnSpc>
            </a:pPr>
            <a:r>
              <a:rPr lang="ru-RU" sz="1200"/>
              <a:t>оптимистичный настрой и доброжелательный микроклимат в учительском и детском коллективах;</a:t>
            </a:r>
          </a:p>
          <a:p>
            <a:pPr>
              <a:lnSpc>
                <a:spcPct val="80000"/>
              </a:lnSpc>
            </a:pPr>
            <a:r>
              <a:rPr lang="ru-RU" sz="1200"/>
              <a:t>педагогическая, социальная и управленческая компетентность сотрудников;</a:t>
            </a:r>
          </a:p>
          <a:p>
            <a:pPr>
              <a:lnSpc>
                <a:spcPct val="80000"/>
              </a:lnSpc>
            </a:pPr>
            <a:r>
              <a:rPr lang="ru-RU" sz="1200"/>
              <a:t>сформированный образ руководителя-профессионала, лидера, яркой личности, увлеченной, обладающей неформальным авторитетом, способной вдохновить коллектив на достижение высокой цели;</a:t>
            </a:r>
          </a:p>
          <a:p>
            <a:pPr>
              <a:lnSpc>
                <a:spcPct val="80000"/>
              </a:lnSpc>
            </a:pPr>
            <a:r>
              <a:rPr lang="ru-RU" sz="1200"/>
              <a:t>эффективная организационная культура школы, включающая разделяемые всеми нормы, ценности, определенную философию управления, весь спектр взглядов, определяющих специфику поведения коллектива в целом;</a:t>
            </a:r>
          </a:p>
          <a:p>
            <a:pPr>
              <a:lnSpc>
                <a:spcPct val="80000"/>
              </a:lnSpc>
            </a:pPr>
            <a:r>
              <a:rPr lang="ru-RU" sz="1200"/>
              <a:t>качество образовательных услуг;</a:t>
            </a:r>
          </a:p>
          <a:p>
            <a:pPr>
              <a:lnSpc>
                <a:spcPct val="80000"/>
              </a:lnSpc>
            </a:pPr>
            <a:r>
              <a:rPr lang="ru-RU" sz="1200"/>
              <a:t>наличие и функционирование детских общественных организаций;</a:t>
            </a:r>
          </a:p>
          <a:p>
            <a:pPr>
              <a:lnSpc>
                <a:spcPct val="80000"/>
              </a:lnSpc>
            </a:pPr>
            <a:r>
              <a:rPr lang="ru-RU" sz="1200"/>
              <a:t>связи школы с различными социальными институтами, высшими учебными заведениями и т.д.;</a:t>
            </a:r>
          </a:p>
          <a:p>
            <a:pPr>
              <a:lnSpc>
                <a:spcPct val="80000"/>
              </a:lnSpc>
            </a:pPr>
            <a:r>
              <a:rPr lang="ru-RU" sz="1200"/>
              <a:t>вклад учебного заведения в развитие образовательной подготовки учащихся, их воспитанности, психических функций, творческих способностей, формирование здорового образа жизни;</a:t>
            </a:r>
          </a:p>
          <a:p>
            <a:pPr>
              <a:lnSpc>
                <a:spcPct val="80000"/>
              </a:lnSpc>
            </a:pPr>
            <a:r>
              <a:rPr lang="ru-RU" sz="1200"/>
              <a:t>забота администрации об оказании своевременной актуальной помощи отдельным участникам образовательного процесса (тем или иным ученикам, молодым специалистам, испытывающим затруднения родителям и пр.);</a:t>
            </a:r>
          </a:p>
          <a:p>
            <a:pPr>
              <a:lnSpc>
                <a:spcPct val="80000"/>
              </a:lnSpc>
            </a:pPr>
            <a:r>
              <a:rPr lang="ru-RU" sz="1200"/>
              <a:t>наличие яркой внешней символики.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Следствие работы по повышению имиджа брендирования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1400" b="1"/>
              <a:t>Результаты:</a:t>
            </a:r>
            <a:endParaRPr lang="ru-RU" sz="1400"/>
          </a:p>
          <a:p>
            <a:pPr>
              <a:lnSpc>
                <a:spcPct val="80000"/>
              </a:lnSpc>
            </a:pPr>
            <a:r>
              <a:rPr lang="ru-RU" sz="1400"/>
              <a:t>- Позитивный имидж  школы в образовательной среде района;      </a:t>
            </a:r>
          </a:p>
          <a:p>
            <a:pPr>
              <a:lnSpc>
                <a:spcPct val="80000"/>
              </a:lnSpc>
            </a:pPr>
            <a:r>
              <a:rPr lang="ru-RU" sz="1400"/>
              <a:t>школа привлекательна для населения.</a:t>
            </a:r>
          </a:p>
          <a:p>
            <a:pPr>
              <a:lnSpc>
                <a:spcPct val="80000"/>
              </a:lnSpc>
            </a:pPr>
            <a:r>
              <a:rPr lang="ru-RU" sz="1400"/>
              <a:t>- Выбор ОУ как места для получения  ОБЩЕГО образования.</a:t>
            </a:r>
            <a:endParaRPr lang="ru-RU" sz="1400" b="1"/>
          </a:p>
          <a:p>
            <a:pPr>
              <a:lnSpc>
                <a:spcPct val="80000"/>
              </a:lnSpc>
            </a:pPr>
            <a:r>
              <a:rPr lang="ru-RU" sz="1400" b="1"/>
              <a:t>Формы работы:</a:t>
            </a:r>
            <a:endParaRPr lang="ru-RU" sz="1400"/>
          </a:p>
          <a:p>
            <a:pPr>
              <a:lnSpc>
                <a:spcPct val="80000"/>
              </a:lnSpc>
            </a:pPr>
            <a:r>
              <a:rPr lang="ru-RU" sz="1400"/>
              <a:t>1. Разработка рекламной продукции:</a:t>
            </a:r>
          </a:p>
          <a:p>
            <a:pPr>
              <a:lnSpc>
                <a:spcPct val="80000"/>
              </a:lnSpc>
            </a:pPr>
            <a:r>
              <a:rPr lang="ru-RU" sz="1400"/>
              <a:t>Эмблема, гимн школы, внешний облик школы. </a:t>
            </a:r>
            <a:endParaRPr lang="ru-RU" sz="1400" b="1"/>
          </a:p>
          <a:p>
            <a:pPr>
              <a:lnSpc>
                <a:spcPct val="80000"/>
              </a:lnSpc>
            </a:pPr>
            <a:r>
              <a:rPr lang="ru-RU" sz="1400" b="1"/>
              <a:t>2.Конкурс проектов  “Внешний вид школьника”</a:t>
            </a:r>
            <a:endParaRPr lang="ru-RU" sz="1400"/>
          </a:p>
          <a:p>
            <a:pPr>
              <a:lnSpc>
                <a:spcPct val="80000"/>
              </a:lnSpc>
            </a:pPr>
            <a:r>
              <a:rPr lang="ru-RU" sz="1400"/>
              <a:t>Школьная форма, специальная единая форма на выездные мероприятия (спортивная, для КВН, фестивалей, конкурса “Безопасное колесо” и т.д.).</a:t>
            </a:r>
            <a:endParaRPr lang="ru-RU" sz="1400" b="1"/>
          </a:p>
          <a:p>
            <a:pPr>
              <a:lnSpc>
                <a:spcPct val="80000"/>
              </a:lnSpc>
            </a:pPr>
            <a:r>
              <a:rPr lang="ru-RU" sz="1400" b="1"/>
              <a:t>3. Работа со школьным сайтом.</a:t>
            </a:r>
            <a:endParaRPr lang="ru-RU" sz="1400"/>
          </a:p>
          <a:p>
            <a:pPr>
              <a:lnSpc>
                <a:spcPct val="80000"/>
              </a:lnSpc>
            </a:pPr>
            <a:r>
              <a:rPr lang="ru-RU" sz="1400"/>
              <a:t>Помещение рекламы, лучших работ детей, фотографии выдающихся учеников школы.</a:t>
            </a:r>
            <a:endParaRPr lang="ru-RU" sz="1400" b="1"/>
          </a:p>
          <a:p>
            <a:pPr>
              <a:lnSpc>
                <a:spcPct val="80000"/>
              </a:lnSpc>
            </a:pPr>
            <a:r>
              <a:rPr lang="ru-RU" sz="1400" b="1"/>
              <a:t>4.Оформление стендов в школе.</a:t>
            </a:r>
            <a:endParaRPr lang="ru-RU" sz="1400"/>
          </a:p>
          <a:p>
            <a:pPr>
              <a:lnSpc>
                <a:spcPct val="80000"/>
              </a:lnSpc>
            </a:pPr>
            <a:r>
              <a:rPr lang="ru-RU" sz="1400"/>
              <a:t>Наша школьная семья ( фотографии всех классов и педагогов), Гордость школы ( медалисты, отличники, победители олимпиад),  “Подвиг выпускника нашей школы” ,  “МОя семья” и др.</a:t>
            </a:r>
            <a:endParaRPr lang="ru-RU" sz="1400" b="1"/>
          </a:p>
          <a:p>
            <a:pPr>
              <a:lnSpc>
                <a:spcPct val="80000"/>
              </a:lnSpc>
            </a:pPr>
            <a:r>
              <a:rPr lang="ru-RU" sz="1400" b="1"/>
              <a:t>5. Связь со СМИ.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ДЕВИЗОМ ДОЛЖНЫ СТАТЬ СЛОВА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4400"/>
              <a:t>«Кто не стремится, тот не достигает;</a:t>
            </a:r>
          </a:p>
          <a:p>
            <a:pPr>
              <a:buFont typeface="Wingdings" pitchFamily="2" charset="2"/>
              <a:buNone/>
            </a:pPr>
            <a:r>
              <a:rPr lang="ru-RU" sz="4400"/>
              <a:t>Кто не дерзает, тот не получает»</a:t>
            </a:r>
            <a:r>
              <a:rPr lang="ru-RU"/>
              <a:t> </a:t>
            </a:r>
          </a:p>
          <a:p>
            <a:pPr algn="r">
              <a:buFont typeface="Wingdings" pitchFamily="2" charset="2"/>
              <a:buNone/>
            </a:pPr>
            <a:r>
              <a:rPr lang="ru-RU"/>
              <a:t>В.Белинский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Ключевые слова формулировки: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ru-RU" sz="2800" i="1"/>
          </a:p>
          <a:p>
            <a:pPr>
              <a:lnSpc>
                <a:spcPct val="90000"/>
              </a:lnSpc>
            </a:pPr>
            <a:r>
              <a:rPr lang="ru-RU" sz="2800" i="1"/>
              <a:t>«целенаправленно»</a:t>
            </a:r>
            <a:r>
              <a:rPr lang="ru-RU" sz="2800"/>
              <a:t> - т.е., имидж – это то, что можно планировать и создавать;</a:t>
            </a:r>
          </a:p>
          <a:p>
            <a:pPr>
              <a:lnSpc>
                <a:spcPct val="90000"/>
              </a:lnSpc>
            </a:pPr>
            <a:r>
              <a:rPr lang="ru-RU" sz="2800"/>
              <a:t>«эмоционально-психологическое воздействие» - т.е., он «работает» с чувствами, а не только с логикой;</a:t>
            </a:r>
            <a:endParaRPr lang="ru-RU" sz="2800" i="1"/>
          </a:p>
          <a:p>
            <a:pPr>
              <a:lnSpc>
                <a:spcPct val="90000"/>
              </a:lnSpc>
            </a:pPr>
            <a:r>
              <a:rPr lang="ru-RU" sz="2800" i="1"/>
              <a:t>«воздействие на кого-либо»</a:t>
            </a:r>
            <a:r>
              <a:rPr lang="ru-RU" sz="2800"/>
              <a:t> - т.е., необходимо увидеть тех субъектов, ради которых вся эта работа и затевается.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Как формировать имидж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i="1"/>
              <a:t>формирования имиджа -</a:t>
            </a:r>
            <a:r>
              <a:rPr lang="ru-RU"/>
              <a:t>повышение конкурентоспособности ОУ. А конкурентоспособность достигается сформированным </a:t>
            </a:r>
            <a:r>
              <a:rPr lang="ru-RU" b="1" i="1"/>
              <a:t>отношением </a:t>
            </a:r>
            <a:r>
              <a:rPr lang="ru-RU"/>
              <a:t>образовательному</a:t>
            </a:r>
            <a:r>
              <a:rPr lang="ru-RU" sz="4000"/>
              <a:t> </a:t>
            </a:r>
            <a:r>
              <a:rPr lang="ru-RU"/>
              <a:t>учреждению.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i="1"/>
              <a:t>формирование имиджа является первым шагом для построения хорошей школы</a:t>
            </a:r>
            <a:r>
              <a:rPr lang="ru-RU"/>
              <a:t>. И инициатива здесь должна исходить исключительно от самого образовательного учреждения.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000" b="1" i="1" u="sng"/>
              <a:t>Имидж состоит из 4 основных частей:</a:t>
            </a:r>
            <a:endParaRPr lang="ru-RU" sz="2000" b="1" i="1"/>
          </a:p>
          <a:p>
            <a:pPr>
              <a:lnSpc>
                <a:spcPct val="80000"/>
              </a:lnSpc>
            </a:pPr>
            <a:r>
              <a:rPr lang="ru-RU" sz="2000" b="1" i="1"/>
              <a:t>Фундамент</a:t>
            </a:r>
            <a:r>
              <a:rPr lang="ru-RU" sz="2000" i="1"/>
              <a:t> </a:t>
            </a:r>
            <a:r>
              <a:rPr lang="ru-RU" sz="2000"/>
              <a:t>– это ваши принципы, ваша философия; Обладать безупречной репутацией – это значит следовать своим принципам.</a:t>
            </a:r>
            <a:endParaRPr lang="ru-RU" sz="2000" b="1" i="1"/>
          </a:p>
          <a:p>
            <a:pPr>
              <a:lnSpc>
                <a:spcPct val="80000"/>
              </a:lnSpc>
            </a:pPr>
            <a:r>
              <a:rPr lang="ru-RU" sz="2000" b="1" i="1"/>
              <a:t>Внешний имидж</a:t>
            </a:r>
            <a:r>
              <a:rPr lang="ru-RU" sz="2000"/>
              <a:t> – это то, как вас воспринимает общество (родители), СМИ, инвесторы (социальные партнеры);</a:t>
            </a:r>
            <a:endParaRPr lang="ru-RU" sz="2000" b="1" i="1"/>
          </a:p>
          <a:p>
            <a:pPr>
              <a:lnSpc>
                <a:spcPct val="80000"/>
              </a:lnSpc>
            </a:pPr>
            <a:r>
              <a:rPr lang="ru-RU" sz="2000" b="1" i="1"/>
              <a:t>Внутренний имидж</a:t>
            </a:r>
            <a:r>
              <a:rPr lang="ru-RU" sz="2000"/>
              <a:t> – отношение к школе ее учеников, персонала, педагогов и руководителей; Сотрудники, довольные работой и коллективом, полны энергии</a:t>
            </a:r>
            <a:endParaRPr lang="ru-RU" sz="2000" b="1" i="1"/>
          </a:p>
          <a:p>
            <a:pPr>
              <a:lnSpc>
                <a:spcPct val="80000"/>
              </a:lnSpc>
            </a:pPr>
            <a:r>
              <a:rPr lang="ru-RU" sz="2000" b="1" i="1"/>
              <a:t>Неосязаемый имидж</a:t>
            </a:r>
            <a:r>
              <a:rPr lang="ru-RU" sz="2000"/>
              <a:t> –  строится на ощущениях (отношение персонала к работе и его эмоциональный настрой), это атмосфера, «дух» школы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Имидж и брендирование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С понятием имиджа тесно связано и </a:t>
            </a:r>
            <a:r>
              <a:rPr lang="ru-RU" sz="2800" b="1" i="1"/>
              <a:t>брендирование </a:t>
            </a:r>
            <a:r>
              <a:rPr lang="ru-RU" sz="2800"/>
              <a:t>школы, которое складывается из нескольких составляющих :</a:t>
            </a:r>
          </a:p>
          <a:p>
            <a:pPr>
              <a:lnSpc>
                <a:spcPct val="80000"/>
              </a:lnSpc>
            </a:pPr>
            <a:r>
              <a:rPr lang="ru-RU" sz="2800" b="1"/>
              <a:t>Имидж</a:t>
            </a:r>
            <a:endParaRPr lang="ru-RU" sz="2800"/>
          </a:p>
          <a:p>
            <a:pPr>
              <a:lnSpc>
                <a:spcPct val="80000"/>
              </a:lnSpc>
            </a:pPr>
            <a:r>
              <a:rPr lang="ru-RU" sz="2800"/>
              <a:t>Авторитет первого лица</a:t>
            </a:r>
          </a:p>
          <a:p>
            <a:pPr>
              <a:lnSpc>
                <a:spcPct val="80000"/>
              </a:lnSpc>
            </a:pPr>
            <a:r>
              <a:rPr lang="ru-RU" sz="2800"/>
              <a:t>Известность на рынке</a:t>
            </a:r>
          </a:p>
          <a:p>
            <a:pPr>
              <a:lnSpc>
                <a:spcPct val="80000"/>
              </a:lnSpc>
            </a:pPr>
            <a:r>
              <a:rPr lang="ru-RU" sz="2800"/>
              <a:t>Организационная культура, которая удерживается в массовом сознании долгие годы. </a:t>
            </a:r>
            <a:endParaRPr lang="ru-RU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/>
              <a:t>Бренд решает ряд поставленных перед ОУ задач:</a:t>
            </a:r>
            <a:br>
              <a:rPr lang="ru-RU" sz="2400"/>
            </a:br>
            <a:endParaRPr lang="ru-RU" sz="240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1800"/>
              <a:t>При организации работы по формированию бренда очень важно понять, что если образовательное учреждение оказывает услуги недостаточного качества или некачественно, то оно никогда не станет брендом. </a:t>
            </a:r>
          </a:p>
          <a:p>
            <a:pPr>
              <a:lnSpc>
                <a:spcPct val="80000"/>
              </a:lnSpc>
            </a:pPr>
            <a:endParaRPr lang="ru-RU" sz="1800"/>
          </a:p>
          <a:p>
            <a:pPr>
              <a:lnSpc>
                <a:spcPct val="80000"/>
              </a:lnSpc>
            </a:pPr>
            <a:r>
              <a:rPr lang="ru-RU" sz="1800"/>
              <a:t>- бренд способствует созданию естественных барьеров для конкурентов; </a:t>
            </a:r>
          </a:p>
          <a:p>
            <a:pPr>
              <a:lnSpc>
                <a:spcPct val="80000"/>
              </a:lnSpc>
            </a:pPr>
            <a:r>
              <a:rPr lang="ru-RU" sz="1800"/>
              <a:t>- существование бренда позволяет осваивать новые ниши рынка и облегчает вывод на рынок новых услуг (интеллектуальных продуктов); </a:t>
            </a:r>
          </a:p>
          <a:p>
            <a:pPr>
              <a:lnSpc>
                <a:spcPct val="80000"/>
              </a:lnSpc>
            </a:pPr>
            <a:r>
              <a:rPr lang="ru-RU" sz="1800"/>
              <a:t>- бренд дает образовательному учреждению дополнительное время для адаптации при появлении рыночных угроз; </a:t>
            </a:r>
          </a:p>
          <a:p>
            <a:pPr>
              <a:lnSpc>
                <a:spcPct val="80000"/>
              </a:lnSpc>
            </a:pPr>
            <a:r>
              <a:rPr lang="ru-RU" sz="1800"/>
              <a:t>- благодаря бренду образовательное учреждение дистанцирует свои образовательные программы в глазах покупателей от аналогичных образовательных программ конкурентов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400"/>
              <a:t>Формирование бренда дает возможность ОУ конкурировать на рынке образовательных услуг. Бренд образовательного учреждения является корпоративным брендом и представляет собой полный спектр впечатлений, мнений, ожиданий потребителей образовательных услуг, возникающих при каждом соприкосновении с учреждением и его сотрудниками. Основой бренда образовательного учреждения является образовательная услуга хорошего качества.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умерки">
  <a:themeElements>
    <a:clrScheme name="Сумерки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Сумерки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умерки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148</TotalTime>
  <Words>1379</Words>
  <Application>Microsoft Office PowerPoint</Application>
  <PresentationFormat>Экран (4:3)</PresentationFormat>
  <Paragraphs>107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Tahoma</vt:lpstr>
      <vt:lpstr>Times New Roman</vt:lpstr>
      <vt:lpstr>Wingdings</vt:lpstr>
      <vt:lpstr>Сумерки</vt:lpstr>
      <vt:lpstr>Слайд 1</vt:lpstr>
      <vt:lpstr>Имидж — это искусство «управлять впечатлением».  Эрвин Гоффманн,  социолог</vt:lpstr>
      <vt:lpstr>Ключевые слова формулировки:</vt:lpstr>
      <vt:lpstr>Как формировать имидж</vt:lpstr>
      <vt:lpstr>Слайд 5</vt:lpstr>
      <vt:lpstr>Слайд 6</vt:lpstr>
      <vt:lpstr>Имидж и брендирование</vt:lpstr>
      <vt:lpstr>Бренд решает ряд поставленных перед ОУ задач: </vt:lpstr>
      <vt:lpstr>Слайд 9</vt:lpstr>
      <vt:lpstr>Этапы формирования имиджа</vt:lpstr>
      <vt:lpstr>Слайд 11</vt:lpstr>
      <vt:lpstr>Целевая аудитория, которую нам необходимо привлечь в союзники.</vt:lpstr>
      <vt:lpstr>РОДИТЕЛИ УЧАЩИХСЯ</vt:lpstr>
      <vt:lpstr>Социальные партнеры  (реальные и потенциальные). </vt:lpstr>
      <vt:lpstr>Средства массовой информации</vt:lpstr>
      <vt:lpstr>. Мотивация членов школьного сообщества </vt:lpstr>
      <vt:lpstr>Слайд 17</vt:lpstr>
      <vt:lpstr>Наиболее распространенные факторы, влияющие на формирование имиджа</vt:lpstr>
      <vt:lpstr>Необходимость формирования ИМИДЖА УЧРЕЖДЕНИЯ</vt:lpstr>
      <vt:lpstr>РЕПУТАЦИЯ ШКОЛЫ </vt:lpstr>
      <vt:lpstr>К числу переменных имиджа можно отнести: </vt:lpstr>
      <vt:lpstr>К числу постоянных имиджа относятся:</vt:lpstr>
      <vt:lpstr>Следствие работы по повышению имиджа брендирования</vt:lpstr>
      <vt:lpstr>ДЕВИЗОМ ДОЛЖНЫ СТАТЬ СЛОВА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ИМИДЖ  ШКОЛЫ :  МЕХАНИЗМЫ ФОРМИРОВАНИЯ И СПОСОБЫ ПОСТРОЕНИЯ </dc:title>
  <dc:creator>user</dc:creator>
  <cp:lastModifiedBy>Старший методист</cp:lastModifiedBy>
  <cp:revision>6</cp:revision>
  <dcterms:created xsi:type="dcterms:W3CDTF">2007-08-29T17:25:22Z</dcterms:created>
  <dcterms:modified xsi:type="dcterms:W3CDTF">2015-11-25T16:14:34Z</dcterms:modified>
</cp:coreProperties>
</file>